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71" r:id="rId9"/>
    <p:sldId id="272" r:id="rId10"/>
    <p:sldId id="273" r:id="rId11"/>
    <p:sldId id="277" r:id="rId12"/>
    <p:sldId id="274" r:id="rId13"/>
    <p:sldId id="275" r:id="rId14"/>
    <p:sldId id="276" r:id="rId15"/>
    <p:sldId id="278" r:id="rId16"/>
    <p:sldId id="279" r:id="rId17"/>
    <p:sldId id="280" r:id="rId18"/>
    <p:sldId id="281" r:id="rId19"/>
    <p:sldId id="282" r:id="rId20"/>
    <p:sldId id="283" r:id="rId21"/>
    <p:sldId id="284" r:id="rId22"/>
    <p:sldId id="285" r:id="rId23"/>
    <p:sldId id="286" r:id="rId24"/>
    <p:sldId id="287" r:id="rId25"/>
  </p:sldIdLst>
  <p:sldSz cx="12192000" cy="6858000"/>
  <p:notesSz cx="6858000" cy="9144000"/>
  <p:defaultTextStyle>
    <a:defPPr>
      <a:defRPr lang="en-M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2"/>
  </p:normalViewPr>
  <p:slideViewPr>
    <p:cSldViewPr snapToGrid="0" snapToObjects="1">
      <p:cViewPr varScale="1">
        <p:scale>
          <a:sx n="106" d="100"/>
          <a:sy n="106" d="100"/>
        </p:scale>
        <p:origin x="7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26T06:04:22.950"/>
    </inkml:context>
    <inkml:brush xml:id="br0">
      <inkml:brushProperty name="width" value="0.05" units="cm"/>
      <inkml:brushProperty name="height" value="0.05" units="cm"/>
    </inkml:brush>
  </inkml:definitions>
  <inkml:trace contextRef="#ctx0" brushRef="#br0">1 0 24575,'4'0'0,"-1"0"0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26T06:07:00.109"/>
    </inkml:context>
    <inkml:brush xml:id="br0">
      <inkml:brushProperty name="width" value="0.05" units="cm"/>
      <inkml:brushProperty name="height" value="0.05" units="cm"/>
    </inkml:brush>
  </inkml:definitions>
  <inkml:trace contextRef="#ctx0" brushRef="#br0">34 1 24575,'-6'0'0,"2"3"0,-2-2 0,5 5 0,-5-6 0,3 6 0,-4-2 0,14 7 0,-7-6 0,12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26T06:08:38.919"/>
    </inkml:context>
    <inkml:brush xml:id="br0">
      <inkml:brushProperty name="width" value="0.05" units="cm"/>
      <inkml:brushProperty name="height" value="0.05" units="cm"/>
    </inkml:brush>
  </inkml:definitions>
  <inkml:trace contextRef="#ctx0" brushRef="#br0">0 0 24575,'3'13'0,"1"1"0,0-1 0,-1 0 0,0 6 0,-2 11 0,14 29 0,-7-6 0,6 0 0,-8-27 0,-3-14 0,-3-4 0,0 1 0,0-2 0,0 0 0,0-1 0,0 4 0,0-3 0,0 3 0,0-3 0,0-7 0,0-9 0,0 4 0,0-7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26T06:08:39.918"/>
    </inkml:context>
    <inkml:brush xml:id="br0">
      <inkml:brushProperty name="width" value="0.05" units="cm"/>
      <inkml:brushProperty name="height" value="0.05" units="cm"/>
    </inkml:brush>
  </inkml:definitions>
  <inkml:trace contextRef="#ctx0" brushRef="#br0">0 0 24575,'3'7'0,"2"8"0,2 2 0,2 9 0,3 11 0,-3-14 0,2 7 0,-2-2 0,-1-5 0,-2 4 0,-2-12 0,-4-6 0,3-4 0,-2 4 0,-4-12 0,1 6 0,-4-6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26T06:51:10.307"/>
    </inkml:context>
    <inkml:brush xml:id="br0">
      <inkml:brushProperty name="width" value="0.05" units="cm"/>
      <inkml:brushProperty name="height" value="0.05" units="cm"/>
    </inkml:brush>
  </inkml:definitions>
  <inkml:trace contextRef="#ctx0" brushRef="#br0">0 55 24575,'10'-3'0,"5"3"0,-3-3 0,6 3 0,-7-3 0,17 2 0,34-9 0,2 2 0,16-6 0,-38 6 0,-17 3 0,-18 5 0,-4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B465D-7A73-5148-AE63-770E9CD3C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M"/>
          </a:p>
        </p:txBody>
      </p:sp>
      <p:sp>
        <p:nvSpPr>
          <p:cNvPr id="3" name="Subtitle 2">
            <a:extLst>
              <a:ext uri="{FF2B5EF4-FFF2-40B4-BE49-F238E27FC236}">
                <a16:creationId xmlns:a16="http://schemas.microsoft.com/office/drawing/2014/main" id="{B0BF3141-8DFE-6C40-8308-6EAAE2E965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M"/>
          </a:p>
        </p:txBody>
      </p:sp>
      <p:sp>
        <p:nvSpPr>
          <p:cNvPr id="4" name="Date Placeholder 3">
            <a:extLst>
              <a:ext uri="{FF2B5EF4-FFF2-40B4-BE49-F238E27FC236}">
                <a16:creationId xmlns:a16="http://schemas.microsoft.com/office/drawing/2014/main" id="{E6A4F972-3AFE-D14C-8398-2FEA418E01A0}"/>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9CEE4538-124D-6844-8A24-1F18768EDD4E}"/>
              </a:ext>
            </a:extLst>
          </p:cNvPr>
          <p:cNvSpPr>
            <a:spLocks noGrp="1"/>
          </p:cNvSpPr>
          <p:nvPr>
            <p:ph type="ftr" sz="quarter" idx="11"/>
          </p:nvPr>
        </p:nvSpPr>
        <p:spPr/>
        <p:txBody>
          <a:bodyPr/>
          <a:lstStyle/>
          <a:p>
            <a:endParaRPr lang="en-MM"/>
          </a:p>
        </p:txBody>
      </p:sp>
      <p:sp>
        <p:nvSpPr>
          <p:cNvPr id="6" name="Slide Number Placeholder 5">
            <a:extLst>
              <a:ext uri="{FF2B5EF4-FFF2-40B4-BE49-F238E27FC236}">
                <a16:creationId xmlns:a16="http://schemas.microsoft.com/office/drawing/2014/main" id="{952A1C88-7E95-B743-8B0E-53592B981358}"/>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4032580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696BD-58CB-8A45-BFA7-EDB9C33033BB}"/>
              </a:ext>
            </a:extLst>
          </p:cNvPr>
          <p:cNvSpPr>
            <a:spLocks noGrp="1"/>
          </p:cNvSpPr>
          <p:nvPr>
            <p:ph type="title"/>
          </p:nvPr>
        </p:nvSpPr>
        <p:spPr/>
        <p:txBody>
          <a:bodyPr/>
          <a:lstStyle/>
          <a:p>
            <a:r>
              <a:rPr lang="en-US"/>
              <a:t>Click to edit Master title style</a:t>
            </a:r>
            <a:endParaRPr lang="en-MM"/>
          </a:p>
        </p:txBody>
      </p:sp>
      <p:sp>
        <p:nvSpPr>
          <p:cNvPr id="3" name="Content Placeholder 2">
            <a:extLst>
              <a:ext uri="{FF2B5EF4-FFF2-40B4-BE49-F238E27FC236}">
                <a16:creationId xmlns:a16="http://schemas.microsoft.com/office/drawing/2014/main" id="{423C1E57-C873-8247-B5A9-173E06BCAF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Date Placeholder 3">
            <a:extLst>
              <a:ext uri="{FF2B5EF4-FFF2-40B4-BE49-F238E27FC236}">
                <a16:creationId xmlns:a16="http://schemas.microsoft.com/office/drawing/2014/main" id="{3A6065DB-AE4F-774D-A29C-73E60E4099B0}"/>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8DEBC31F-D139-864B-ACDF-78632465E7E2}"/>
              </a:ext>
            </a:extLst>
          </p:cNvPr>
          <p:cNvSpPr>
            <a:spLocks noGrp="1"/>
          </p:cNvSpPr>
          <p:nvPr>
            <p:ph type="ftr" sz="quarter" idx="11"/>
          </p:nvPr>
        </p:nvSpPr>
        <p:spPr/>
        <p:txBody>
          <a:bodyPr/>
          <a:lstStyle/>
          <a:p>
            <a:endParaRPr lang="en-MM"/>
          </a:p>
        </p:txBody>
      </p:sp>
      <p:sp>
        <p:nvSpPr>
          <p:cNvPr id="6" name="Slide Number Placeholder 5">
            <a:extLst>
              <a:ext uri="{FF2B5EF4-FFF2-40B4-BE49-F238E27FC236}">
                <a16:creationId xmlns:a16="http://schemas.microsoft.com/office/drawing/2014/main" id="{E583C41B-FC03-0E4E-BDEA-F098DFA8DB99}"/>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163305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6CEA-A6C5-0F46-9F40-0E9A7F3DF7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M"/>
          </a:p>
        </p:txBody>
      </p:sp>
      <p:sp>
        <p:nvSpPr>
          <p:cNvPr id="3" name="Text Placeholder 2">
            <a:extLst>
              <a:ext uri="{FF2B5EF4-FFF2-40B4-BE49-F238E27FC236}">
                <a16:creationId xmlns:a16="http://schemas.microsoft.com/office/drawing/2014/main" id="{EA4B2370-D040-E946-89A4-E7AE8EAFBE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55A654-5D38-7C45-858C-28AFD9DBD8E6}"/>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D01683A6-CA6E-8344-ABFD-9C89C25915E6}"/>
              </a:ext>
            </a:extLst>
          </p:cNvPr>
          <p:cNvSpPr>
            <a:spLocks noGrp="1"/>
          </p:cNvSpPr>
          <p:nvPr>
            <p:ph type="ftr" sz="quarter" idx="11"/>
          </p:nvPr>
        </p:nvSpPr>
        <p:spPr/>
        <p:txBody>
          <a:bodyPr/>
          <a:lstStyle/>
          <a:p>
            <a:endParaRPr lang="en-MM"/>
          </a:p>
        </p:txBody>
      </p:sp>
      <p:sp>
        <p:nvSpPr>
          <p:cNvPr id="6" name="Slide Number Placeholder 5">
            <a:extLst>
              <a:ext uri="{FF2B5EF4-FFF2-40B4-BE49-F238E27FC236}">
                <a16:creationId xmlns:a16="http://schemas.microsoft.com/office/drawing/2014/main" id="{B2C803C9-8CFC-0B46-A99F-1A8B3885AB68}"/>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3963572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61E6-DE7F-5A40-93C5-3961CFC803FE}"/>
              </a:ext>
            </a:extLst>
          </p:cNvPr>
          <p:cNvSpPr>
            <a:spLocks noGrp="1"/>
          </p:cNvSpPr>
          <p:nvPr>
            <p:ph type="title"/>
          </p:nvPr>
        </p:nvSpPr>
        <p:spPr/>
        <p:txBody>
          <a:bodyPr/>
          <a:lstStyle/>
          <a:p>
            <a:r>
              <a:rPr lang="en-US"/>
              <a:t>Click to edit Master title style</a:t>
            </a:r>
            <a:endParaRPr lang="en-MM"/>
          </a:p>
        </p:txBody>
      </p:sp>
      <p:sp>
        <p:nvSpPr>
          <p:cNvPr id="3" name="Content Placeholder 2">
            <a:extLst>
              <a:ext uri="{FF2B5EF4-FFF2-40B4-BE49-F238E27FC236}">
                <a16:creationId xmlns:a16="http://schemas.microsoft.com/office/drawing/2014/main" id="{EDFBE1C5-6C16-3041-83AE-6CAAD77BE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Content Placeholder 3">
            <a:extLst>
              <a:ext uri="{FF2B5EF4-FFF2-40B4-BE49-F238E27FC236}">
                <a16:creationId xmlns:a16="http://schemas.microsoft.com/office/drawing/2014/main" id="{2F9CA595-54EB-1542-8F38-2C9B9821DE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5" name="Date Placeholder 4">
            <a:extLst>
              <a:ext uri="{FF2B5EF4-FFF2-40B4-BE49-F238E27FC236}">
                <a16:creationId xmlns:a16="http://schemas.microsoft.com/office/drawing/2014/main" id="{D1E6F1CC-895A-C64E-AE19-2AF326D11822}"/>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6" name="Footer Placeholder 5">
            <a:extLst>
              <a:ext uri="{FF2B5EF4-FFF2-40B4-BE49-F238E27FC236}">
                <a16:creationId xmlns:a16="http://schemas.microsoft.com/office/drawing/2014/main" id="{12B4F2A5-552F-F141-AA63-1E215A94CFD6}"/>
              </a:ext>
            </a:extLst>
          </p:cNvPr>
          <p:cNvSpPr>
            <a:spLocks noGrp="1"/>
          </p:cNvSpPr>
          <p:nvPr>
            <p:ph type="ftr" sz="quarter" idx="11"/>
          </p:nvPr>
        </p:nvSpPr>
        <p:spPr/>
        <p:txBody>
          <a:bodyPr/>
          <a:lstStyle/>
          <a:p>
            <a:endParaRPr lang="en-MM"/>
          </a:p>
        </p:txBody>
      </p:sp>
      <p:sp>
        <p:nvSpPr>
          <p:cNvPr id="7" name="Slide Number Placeholder 6">
            <a:extLst>
              <a:ext uri="{FF2B5EF4-FFF2-40B4-BE49-F238E27FC236}">
                <a16:creationId xmlns:a16="http://schemas.microsoft.com/office/drawing/2014/main" id="{2104FB2C-23A5-6141-8BA0-7BB12A743DFA}"/>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2070655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05DCB-A413-594F-A1CC-BE8D8F7E91B4}"/>
              </a:ext>
            </a:extLst>
          </p:cNvPr>
          <p:cNvSpPr>
            <a:spLocks noGrp="1"/>
          </p:cNvSpPr>
          <p:nvPr>
            <p:ph type="title"/>
          </p:nvPr>
        </p:nvSpPr>
        <p:spPr>
          <a:xfrm>
            <a:off x="839788" y="365125"/>
            <a:ext cx="10515600" cy="1325563"/>
          </a:xfrm>
        </p:spPr>
        <p:txBody>
          <a:bodyPr/>
          <a:lstStyle/>
          <a:p>
            <a:r>
              <a:rPr lang="en-US"/>
              <a:t>Click to edit Master title style</a:t>
            </a:r>
            <a:endParaRPr lang="en-MM"/>
          </a:p>
        </p:txBody>
      </p:sp>
      <p:sp>
        <p:nvSpPr>
          <p:cNvPr id="3" name="Text Placeholder 2">
            <a:extLst>
              <a:ext uri="{FF2B5EF4-FFF2-40B4-BE49-F238E27FC236}">
                <a16:creationId xmlns:a16="http://schemas.microsoft.com/office/drawing/2014/main" id="{FA93C069-3DC2-464D-845B-7A4D510717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614C36-F850-154A-B74F-E5F89F5015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5" name="Text Placeholder 4">
            <a:extLst>
              <a:ext uri="{FF2B5EF4-FFF2-40B4-BE49-F238E27FC236}">
                <a16:creationId xmlns:a16="http://schemas.microsoft.com/office/drawing/2014/main" id="{4C10A8CF-576F-5B41-8AA3-5479EC8E2D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62E88-1D7D-484C-BD7A-9160387230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7" name="Date Placeholder 6">
            <a:extLst>
              <a:ext uri="{FF2B5EF4-FFF2-40B4-BE49-F238E27FC236}">
                <a16:creationId xmlns:a16="http://schemas.microsoft.com/office/drawing/2014/main" id="{348C2FFA-484E-2943-BF88-658EF78BBA74}"/>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8" name="Footer Placeholder 7">
            <a:extLst>
              <a:ext uri="{FF2B5EF4-FFF2-40B4-BE49-F238E27FC236}">
                <a16:creationId xmlns:a16="http://schemas.microsoft.com/office/drawing/2014/main" id="{5C27CF31-5AA8-F94F-B392-C3B693A26AC4}"/>
              </a:ext>
            </a:extLst>
          </p:cNvPr>
          <p:cNvSpPr>
            <a:spLocks noGrp="1"/>
          </p:cNvSpPr>
          <p:nvPr>
            <p:ph type="ftr" sz="quarter" idx="11"/>
          </p:nvPr>
        </p:nvSpPr>
        <p:spPr/>
        <p:txBody>
          <a:bodyPr/>
          <a:lstStyle/>
          <a:p>
            <a:endParaRPr lang="en-MM"/>
          </a:p>
        </p:txBody>
      </p:sp>
      <p:sp>
        <p:nvSpPr>
          <p:cNvPr id="9" name="Slide Number Placeholder 8">
            <a:extLst>
              <a:ext uri="{FF2B5EF4-FFF2-40B4-BE49-F238E27FC236}">
                <a16:creationId xmlns:a16="http://schemas.microsoft.com/office/drawing/2014/main" id="{A38836C9-3EBB-6847-8FC6-A532512201B1}"/>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168282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F4AB5-1526-1649-98A9-5A033197C32C}"/>
              </a:ext>
            </a:extLst>
          </p:cNvPr>
          <p:cNvSpPr>
            <a:spLocks noGrp="1"/>
          </p:cNvSpPr>
          <p:nvPr>
            <p:ph type="title"/>
          </p:nvPr>
        </p:nvSpPr>
        <p:spPr/>
        <p:txBody>
          <a:bodyPr/>
          <a:lstStyle/>
          <a:p>
            <a:r>
              <a:rPr lang="en-US"/>
              <a:t>Click to edit Master title style</a:t>
            </a:r>
            <a:endParaRPr lang="en-MM"/>
          </a:p>
        </p:txBody>
      </p:sp>
      <p:sp>
        <p:nvSpPr>
          <p:cNvPr id="3" name="Date Placeholder 2">
            <a:extLst>
              <a:ext uri="{FF2B5EF4-FFF2-40B4-BE49-F238E27FC236}">
                <a16:creationId xmlns:a16="http://schemas.microsoft.com/office/drawing/2014/main" id="{C777BBF2-0890-0B48-AF87-42AA6371602C}"/>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4" name="Footer Placeholder 3">
            <a:extLst>
              <a:ext uri="{FF2B5EF4-FFF2-40B4-BE49-F238E27FC236}">
                <a16:creationId xmlns:a16="http://schemas.microsoft.com/office/drawing/2014/main" id="{A7D23FFC-9838-2E46-AD62-4BB5EF29ACB9}"/>
              </a:ext>
            </a:extLst>
          </p:cNvPr>
          <p:cNvSpPr>
            <a:spLocks noGrp="1"/>
          </p:cNvSpPr>
          <p:nvPr>
            <p:ph type="ftr" sz="quarter" idx="11"/>
          </p:nvPr>
        </p:nvSpPr>
        <p:spPr/>
        <p:txBody>
          <a:bodyPr/>
          <a:lstStyle/>
          <a:p>
            <a:endParaRPr lang="en-MM"/>
          </a:p>
        </p:txBody>
      </p:sp>
      <p:sp>
        <p:nvSpPr>
          <p:cNvPr id="5" name="Slide Number Placeholder 4">
            <a:extLst>
              <a:ext uri="{FF2B5EF4-FFF2-40B4-BE49-F238E27FC236}">
                <a16:creationId xmlns:a16="http://schemas.microsoft.com/office/drawing/2014/main" id="{04A3D0E1-E474-AD43-93B6-ACA474DC4BFB}"/>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4685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415F2-5527-3946-9111-F170946A47EE}"/>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3" name="Footer Placeholder 2">
            <a:extLst>
              <a:ext uri="{FF2B5EF4-FFF2-40B4-BE49-F238E27FC236}">
                <a16:creationId xmlns:a16="http://schemas.microsoft.com/office/drawing/2014/main" id="{44699C63-F2C7-6F40-8FB5-45A290310340}"/>
              </a:ext>
            </a:extLst>
          </p:cNvPr>
          <p:cNvSpPr>
            <a:spLocks noGrp="1"/>
          </p:cNvSpPr>
          <p:nvPr>
            <p:ph type="ftr" sz="quarter" idx="11"/>
          </p:nvPr>
        </p:nvSpPr>
        <p:spPr/>
        <p:txBody>
          <a:bodyPr/>
          <a:lstStyle/>
          <a:p>
            <a:endParaRPr lang="en-MM"/>
          </a:p>
        </p:txBody>
      </p:sp>
      <p:sp>
        <p:nvSpPr>
          <p:cNvPr id="4" name="Slide Number Placeholder 3">
            <a:extLst>
              <a:ext uri="{FF2B5EF4-FFF2-40B4-BE49-F238E27FC236}">
                <a16:creationId xmlns:a16="http://schemas.microsoft.com/office/drawing/2014/main" id="{8DABD38D-989C-894D-BC61-76D7701DEFD7}"/>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152196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147FD-FDBF-7B4C-8336-6E8EF3FF52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M"/>
          </a:p>
        </p:txBody>
      </p:sp>
      <p:sp>
        <p:nvSpPr>
          <p:cNvPr id="3" name="Content Placeholder 2">
            <a:extLst>
              <a:ext uri="{FF2B5EF4-FFF2-40B4-BE49-F238E27FC236}">
                <a16:creationId xmlns:a16="http://schemas.microsoft.com/office/drawing/2014/main" id="{DBB2FACB-FDFC-0847-BEC3-741E13559C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Text Placeholder 3">
            <a:extLst>
              <a:ext uri="{FF2B5EF4-FFF2-40B4-BE49-F238E27FC236}">
                <a16:creationId xmlns:a16="http://schemas.microsoft.com/office/drawing/2014/main" id="{2430A699-13D6-F645-997E-A0F062F66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E5916-FB78-F841-9E56-6AF1F47C6137}"/>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6" name="Footer Placeholder 5">
            <a:extLst>
              <a:ext uri="{FF2B5EF4-FFF2-40B4-BE49-F238E27FC236}">
                <a16:creationId xmlns:a16="http://schemas.microsoft.com/office/drawing/2014/main" id="{1DD9EC26-5CE0-6843-AB2E-3BD98D007204}"/>
              </a:ext>
            </a:extLst>
          </p:cNvPr>
          <p:cNvSpPr>
            <a:spLocks noGrp="1"/>
          </p:cNvSpPr>
          <p:nvPr>
            <p:ph type="ftr" sz="quarter" idx="11"/>
          </p:nvPr>
        </p:nvSpPr>
        <p:spPr/>
        <p:txBody>
          <a:bodyPr/>
          <a:lstStyle/>
          <a:p>
            <a:endParaRPr lang="en-MM"/>
          </a:p>
        </p:txBody>
      </p:sp>
      <p:sp>
        <p:nvSpPr>
          <p:cNvPr id="7" name="Slide Number Placeholder 6">
            <a:extLst>
              <a:ext uri="{FF2B5EF4-FFF2-40B4-BE49-F238E27FC236}">
                <a16:creationId xmlns:a16="http://schemas.microsoft.com/office/drawing/2014/main" id="{19C9D38E-B61D-3349-9C6A-1B5967F61869}"/>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456695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1FF3E-F1BB-A54B-A331-A96AFEC521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M"/>
          </a:p>
        </p:txBody>
      </p:sp>
      <p:sp>
        <p:nvSpPr>
          <p:cNvPr id="3" name="Picture Placeholder 2">
            <a:extLst>
              <a:ext uri="{FF2B5EF4-FFF2-40B4-BE49-F238E27FC236}">
                <a16:creationId xmlns:a16="http://schemas.microsoft.com/office/drawing/2014/main" id="{3446761A-DBD4-7644-B424-CEF12E6F71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M"/>
          </a:p>
        </p:txBody>
      </p:sp>
      <p:sp>
        <p:nvSpPr>
          <p:cNvPr id="4" name="Text Placeholder 3">
            <a:extLst>
              <a:ext uri="{FF2B5EF4-FFF2-40B4-BE49-F238E27FC236}">
                <a16:creationId xmlns:a16="http://schemas.microsoft.com/office/drawing/2014/main" id="{22237505-2CDD-8743-8D6C-55047A6B5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A9DE86-6B58-AE41-93FA-23CF91416B0F}"/>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6" name="Footer Placeholder 5">
            <a:extLst>
              <a:ext uri="{FF2B5EF4-FFF2-40B4-BE49-F238E27FC236}">
                <a16:creationId xmlns:a16="http://schemas.microsoft.com/office/drawing/2014/main" id="{6373EEAB-96AA-AE4B-9A1A-E5606D2A9B57}"/>
              </a:ext>
            </a:extLst>
          </p:cNvPr>
          <p:cNvSpPr>
            <a:spLocks noGrp="1"/>
          </p:cNvSpPr>
          <p:nvPr>
            <p:ph type="ftr" sz="quarter" idx="11"/>
          </p:nvPr>
        </p:nvSpPr>
        <p:spPr/>
        <p:txBody>
          <a:bodyPr/>
          <a:lstStyle/>
          <a:p>
            <a:endParaRPr lang="en-MM"/>
          </a:p>
        </p:txBody>
      </p:sp>
      <p:sp>
        <p:nvSpPr>
          <p:cNvPr id="7" name="Slide Number Placeholder 6">
            <a:extLst>
              <a:ext uri="{FF2B5EF4-FFF2-40B4-BE49-F238E27FC236}">
                <a16:creationId xmlns:a16="http://schemas.microsoft.com/office/drawing/2014/main" id="{9C523FE4-4D78-DA4C-834F-C7225CD19697}"/>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3311110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77D2F-3471-6747-B07D-E9219FFA3E22}"/>
              </a:ext>
            </a:extLst>
          </p:cNvPr>
          <p:cNvSpPr>
            <a:spLocks noGrp="1"/>
          </p:cNvSpPr>
          <p:nvPr>
            <p:ph type="title"/>
          </p:nvPr>
        </p:nvSpPr>
        <p:spPr/>
        <p:txBody>
          <a:bodyPr/>
          <a:lstStyle/>
          <a:p>
            <a:r>
              <a:rPr lang="en-US"/>
              <a:t>Click to edit Master title style</a:t>
            </a:r>
            <a:endParaRPr lang="en-MM"/>
          </a:p>
        </p:txBody>
      </p:sp>
      <p:sp>
        <p:nvSpPr>
          <p:cNvPr id="3" name="Vertical Text Placeholder 2">
            <a:extLst>
              <a:ext uri="{FF2B5EF4-FFF2-40B4-BE49-F238E27FC236}">
                <a16:creationId xmlns:a16="http://schemas.microsoft.com/office/drawing/2014/main" id="{06E77580-B996-D14B-B9EE-F73C827B7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Date Placeholder 3">
            <a:extLst>
              <a:ext uri="{FF2B5EF4-FFF2-40B4-BE49-F238E27FC236}">
                <a16:creationId xmlns:a16="http://schemas.microsoft.com/office/drawing/2014/main" id="{154F8901-9000-B44B-A7FC-4B72BBA68A49}"/>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F5BB2B37-2942-4B4E-81EE-406658E03411}"/>
              </a:ext>
            </a:extLst>
          </p:cNvPr>
          <p:cNvSpPr>
            <a:spLocks noGrp="1"/>
          </p:cNvSpPr>
          <p:nvPr>
            <p:ph type="ftr" sz="quarter" idx="11"/>
          </p:nvPr>
        </p:nvSpPr>
        <p:spPr/>
        <p:txBody>
          <a:bodyPr/>
          <a:lstStyle/>
          <a:p>
            <a:endParaRPr lang="en-MM"/>
          </a:p>
        </p:txBody>
      </p:sp>
      <p:sp>
        <p:nvSpPr>
          <p:cNvPr id="6" name="Slide Number Placeholder 5">
            <a:extLst>
              <a:ext uri="{FF2B5EF4-FFF2-40B4-BE49-F238E27FC236}">
                <a16:creationId xmlns:a16="http://schemas.microsoft.com/office/drawing/2014/main" id="{3D2606B9-800A-8843-9A88-9125B01E8293}"/>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1446346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52C3DD-C023-AE4E-B3F5-EB9563D1F7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M"/>
          </a:p>
        </p:txBody>
      </p:sp>
      <p:sp>
        <p:nvSpPr>
          <p:cNvPr id="3" name="Vertical Text Placeholder 2">
            <a:extLst>
              <a:ext uri="{FF2B5EF4-FFF2-40B4-BE49-F238E27FC236}">
                <a16:creationId xmlns:a16="http://schemas.microsoft.com/office/drawing/2014/main" id="{107B5BD9-1B90-0740-AADC-BBAA1D45C5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Date Placeholder 3">
            <a:extLst>
              <a:ext uri="{FF2B5EF4-FFF2-40B4-BE49-F238E27FC236}">
                <a16:creationId xmlns:a16="http://schemas.microsoft.com/office/drawing/2014/main" id="{778D1CA0-6031-C243-9817-7E1D72581A02}"/>
              </a:ext>
            </a:extLst>
          </p:cNvPr>
          <p:cNvSpPr>
            <a:spLocks noGrp="1"/>
          </p:cNvSpPr>
          <p:nvPr>
            <p:ph type="dt" sz="half" idx="10"/>
          </p:nvPr>
        </p:nvSpPr>
        <p:spPr/>
        <p:txBody>
          <a:body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9F81EECE-C2F0-9542-A0C2-89D630240E5D}"/>
              </a:ext>
            </a:extLst>
          </p:cNvPr>
          <p:cNvSpPr>
            <a:spLocks noGrp="1"/>
          </p:cNvSpPr>
          <p:nvPr>
            <p:ph type="ftr" sz="quarter" idx="11"/>
          </p:nvPr>
        </p:nvSpPr>
        <p:spPr/>
        <p:txBody>
          <a:bodyPr/>
          <a:lstStyle/>
          <a:p>
            <a:endParaRPr lang="en-MM"/>
          </a:p>
        </p:txBody>
      </p:sp>
      <p:sp>
        <p:nvSpPr>
          <p:cNvPr id="6" name="Slide Number Placeholder 5">
            <a:extLst>
              <a:ext uri="{FF2B5EF4-FFF2-40B4-BE49-F238E27FC236}">
                <a16:creationId xmlns:a16="http://schemas.microsoft.com/office/drawing/2014/main" id="{CADE016C-0357-1141-BB5E-3F11969C7759}"/>
              </a:ext>
            </a:extLst>
          </p:cNvPr>
          <p:cNvSpPr>
            <a:spLocks noGrp="1"/>
          </p:cNvSpPr>
          <p:nvPr>
            <p:ph type="sldNum" sz="quarter" idx="12"/>
          </p:nvPr>
        </p:nvSpPr>
        <p:spPr/>
        <p:txBody>
          <a:bodyPr/>
          <a:lstStyle/>
          <a:p>
            <a:fld id="{9A406102-37AC-BA43-9083-D03D9E5B202A}" type="slidenum">
              <a:rPr lang="en-MM" smtClean="0"/>
              <a:t>‹#›</a:t>
            </a:fld>
            <a:endParaRPr lang="en-MM"/>
          </a:p>
        </p:txBody>
      </p:sp>
    </p:spTree>
    <p:extLst>
      <p:ext uri="{BB962C8B-B14F-4D97-AF65-F5344CB8AC3E}">
        <p14:creationId xmlns:p14="http://schemas.microsoft.com/office/powerpoint/2010/main" val="199014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0CCE50-892F-1B47-9B42-F5F844364A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M"/>
          </a:p>
        </p:txBody>
      </p:sp>
      <p:sp>
        <p:nvSpPr>
          <p:cNvPr id="3" name="Text Placeholder 2">
            <a:extLst>
              <a:ext uri="{FF2B5EF4-FFF2-40B4-BE49-F238E27FC236}">
                <a16:creationId xmlns:a16="http://schemas.microsoft.com/office/drawing/2014/main" id="{C6433081-9080-B247-B60D-AD13747B58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M"/>
          </a:p>
        </p:txBody>
      </p:sp>
      <p:sp>
        <p:nvSpPr>
          <p:cNvPr id="4" name="Date Placeholder 3">
            <a:extLst>
              <a:ext uri="{FF2B5EF4-FFF2-40B4-BE49-F238E27FC236}">
                <a16:creationId xmlns:a16="http://schemas.microsoft.com/office/drawing/2014/main" id="{B79AC341-DE52-1D4D-8440-89A17FB7D1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8150F-9295-BA42-9F7D-25F97CB905EE}" type="datetimeFigureOut">
              <a:rPr lang="en-MM" smtClean="0"/>
              <a:t>25/10/2021</a:t>
            </a:fld>
            <a:endParaRPr lang="en-MM"/>
          </a:p>
        </p:txBody>
      </p:sp>
      <p:sp>
        <p:nvSpPr>
          <p:cNvPr id="5" name="Footer Placeholder 4">
            <a:extLst>
              <a:ext uri="{FF2B5EF4-FFF2-40B4-BE49-F238E27FC236}">
                <a16:creationId xmlns:a16="http://schemas.microsoft.com/office/drawing/2014/main" id="{3E3C8D8A-B782-3048-8498-27ACAF9723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M"/>
          </a:p>
        </p:txBody>
      </p:sp>
      <p:sp>
        <p:nvSpPr>
          <p:cNvPr id="6" name="Slide Number Placeholder 5">
            <a:extLst>
              <a:ext uri="{FF2B5EF4-FFF2-40B4-BE49-F238E27FC236}">
                <a16:creationId xmlns:a16="http://schemas.microsoft.com/office/drawing/2014/main" id="{197D82EA-C335-6F4C-8CF9-00865BE36F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06102-37AC-BA43-9083-D03D9E5B202A}" type="slidenum">
              <a:rPr lang="en-MM" smtClean="0"/>
              <a:t>‹#›</a:t>
            </a:fld>
            <a:endParaRPr lang="en-MM"/>
          </a:p>
        </p:txBody>
      </p:sp>
    </p:spTree>
    <p:extLst>
      <p:ext uri="{BB962C8B-B14F-4D97-AF65-F5344CB8AC3E}">
        <p14:creationId xmlns:p14="http://schemas.microsoft.com/office/powerpoint/2010/main" val="2064570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1.GI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customXml" Target="../ink/ink4.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B9B9-1436-D442-AC82-9980D5F5B801}"/>
              </a:ext>
            </a:extLst>
          </p:cNvPr>
          <p:cNvSpPr>
            <a:spLocks noGrp="1"/>
          </p:cNvSpPr>
          <p:nvPr>
            <p:ph type="ctrTitle"/>
          </p:nvPr>
        </p:nvSpPr>
        <p:spPr>
          <a:xfrm>
            <a:off x="1338262" y="114301"/>
            <a:ext cx="9144000" cy="785812"/>
          </a:xfrm>
        </p:spPr>
        <p:txBody>
          <a:bodyPr>
            <a:normAutofit fontScale="90000"/>
          </a:bodyPr>
          <a:lstStyle/>
          <a:p>
            <a:r>
              <a:rPr lang="en-US" dirty="0">
                <a:latin typeface="Arial Rounded MT Bold" panose="020F0704030504030204" pitchFamily="34" charset="77"/>
              </a:rPr>
              <a:t>S</a:t>
            </a:r>
            <a:r>
              <a:rPr lang="en-MM" dirty="0">
                <a:latin typeface="Arial Rounded MT Bold" panose="020F0704030504030204" pitchFamily="34" charset="77"/>
              </a:rPr>
              <a:t>cience </a:t>
            </a:r>
          </a:p>
        </p:txBody>
      </p:sp>
      <p:sp>
        <p:nvSpPr>
          <p:cNvPr id="3" name="Subtitle 2">
            <a:extLst>
              <a:ext uri="{FF2B5EF4-FFF2-40B4-BE49-F238E27FC236}">
                <a16:creationId xmlns:a16="http://schemas.microsoft.com/office/drawing/2014/main" id="{1B27E5C3-DAA5-4741-9BAC-7FB68AD18DB5}"/>
              </a:ext>
            </a:extLst>
          </p:cNvPr>
          <p:cNvSpPr>
            <a:spLocks noGrp="1"/>
          </p:cNvSpPr>
          <p:nvPr>
            <p:ph type="subTitle" idx="1"/>
          </p:nvPr>
        </p:nvSpPr>
        <p:spPr>
          <a:xfrm>
            <a:off x="909637" y="1307307"/>
            <a:ext cx="5419726" cy="1655762"/>
          </a:xfrm>
        </p:spPr>
        <p:txBody>
          <a:bodyPr>
            <a:normAutofit lnSpcReduction="10000"/>
          </a:bodyPr>
          <a:lstStyle/>
          <a:p>
            <a:pPr algn="l"/>
            <a:r>
              <a:rPr lang="en-US" dirty="0">
                <a:solidFill>
                  <a:srgbClr val="FF0000"/>
                </a:solidFill>
              </a:rPr>
              <a:t>U</a:t>
            </a:r>
            <a:r>
              <a:rPr lang="en-MM" dirty="0">
                <a:solidFill>
                  <a:srgbClr val="FF0000"/>
                </a:solidFill>
              </a:rPr>
              <a:t>nit 1	Plants and humans as organism</a:t>
            </a:r>
          </a:p>
          <a:p>
            <a:pPr algn="l"/>
            <a:r>
              <a:rPr lang="en-US" dirty="0">
                <a:solidFill>
                  <a:srgbClr val="FF0000"/>
                </a:solidFill>
              </a:rPr>
              <a:t>U</a:t>
            </a:r>
            <a:r>
              <a:rPr lang="en-MM" dirty="0">
                <a:solidFill>
                  <a:srgbClr val="FF0000"/>
                </a:solidFill>
              </a:rPr>
              <a:t>nit 2 	Cells and organisms</a:t>
            </a:r>
          </a:p>
          <a:p>
            <a:pPr algn="l"/>
            <a:r>
              <a:rPr lang="en-MM" dirty="0">
                <a:solidFill>
                  <a:srgbClr val="FF0000"/>
                </a:solidFill>
              </a:rPr>
              <a:t>Unit 3 	Living things in their environment</a:t>
            </a:r>
          </a:p>
          <a:p>
            <a:pPr algn="l"/>
            <a:r>
              <a:rPr lang="en-MM" dirty="0">
                <a:solidFill>
                  <a:srgbClr val="FF0000"/>
                </a:solidFill>
              </a:rPr>
              <a:t>Unit 4	Variation and classification</a:t>
            </a:r>
          </a:p>
        </p:txBody>
      </p:sp>
      <p:sp>
        <p:nvSpPr>
          <p:cNvPr id="4" name="Subtitle 2">
            <a:extLst>
              <a:ext uri="{FF2B5EF4-FFF2-40B4-BE49-F238E27FC236}">
                <a16:creationId xmlns:a16="http://schemas.microsoft.com/office/drawing/2014/main" id="{9D366568-01E6-2843-8B88-6EC8D7ACF002}"/>
              </a:ext>
            </a:extLst>
          </p:cNvPr>
          <p:cNvSpPr txBox="1">
            <a:spLocks/>
          </p:cNvSpPr>
          <p:nvPr/>
        </p:nvSpPr>
        <p:spPr>
          <a:xfrm>
            <a:off x="909637" y="3166666"/>
            <a:ext cx="5419726" cy="165576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7030A0"/>
                </a:solidFill>
              </a:rPr>
              <a:t>U</a:t>
            </a:r>
            <a:r>
              <a:rPr lang="en-MM" dirty="0">
                <a:solidFill>
                  <a:srgbClr val="7030A0"/>
                </a:solidFill>
              </a:rPr>
              <a:t>nit 5	States of matter</a:t>
            </a:r>
          </a:p>
          <a:p>
            <a:pPr algn="l"/>
            <a:r>
              <a:rPr lang="en-US" dirty="0">
                <a:solidFill>
                  <a:srgbClr val="7030A0"/>
                </a:solidFill>
              </a:rPr>
              <a:t>U</a:t>
            </a:r>
            <a:r>
              <a:rPr lang="en-MM" dirty="0">
                <a:solidFill>
                  <a:srgbClr val="7030A0"/>
                </a:solidFill>
              </a:rPr>
              <a:t>nit 6	Material properties</a:t>
            </a:r>
          </a:p>
          <a:p>
            <a:pPr algn="l"/>
            <a:r>
              <a:rPr lang="en-MM" dirty="0">
                <a:solidFill>
                  <a:srgbClr val="7030A0"/>
                </a:solidFill>
              </a:rPr>
              <a:t>Unit 7	Material changes	</a:t>
            </a:r>
          </a:p>
          <a:p>
            <a:pPr algn="l"/>
            <a:r>
              <a:rPr lang="en-MM" dirty="0">
                <a:solidFill>
                  <a:srgbClr val="7030A0"/>
                </a:solidFill>
              </a:rPr>
              <a:t>Unit 8	The earth</a:t>
            </a:r>
          </a:p>
        </p:txBody>
      </p:sp>
      <p:sp>
        <p:nvSpPr>
          <p:cNvPr id="5" name="Subtitle 2">
            <a:extLst>
              <a:ext uri="{FF2B5EF4-FFF2-40B4-BE49-F238E27FC236}">
                <a16:creationId xmlns:a16="http://schemas.microsoft.com/office/drawing/2014/main" id="{EAED27A4-F14B-5041-8111-DD862F6A224C}"/>
              </a:ext>
            </a:extLst>
          </p:cNvPr>
          <p:cNvSpPr txBox="1">
            <a:spLocks/>
          </p:cNvSpPr>
          <p:nvPr/>
        </p:nvSpPr>
        <p:spPr>
          <a:xfrm>
            <a:off x="909637" y="5026025"/>
            <a:ext cx="5419726"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accent6">
                    <a:lumMod val="50000"/>
                  </a:schemeClr>
                </a:solidFill>
              </a:rPr>
              <a:t>U</a:t>
            </a:r>
            <a:r>
              <a:rPr lang="en-MM" dirty="0">
                <a:solidFill>
                  <a:schemeClr val="accent6">
                    <a:lumMod val="50000"/>
                  </a:schemeClr>
                </a:solidFill>
              </a:rPr>
              <a:t>nit </a:t>
            </a:r>
            <a:r>
              <a:rPr lang="en-US" dirty="0">
                <a:solidFill>
                  <a:schemeClr val="accent6">
                    <a:lumMod val="50000"/>
                  </a:schemeClr>
                </a:solidFill>
              </a:rPr>
              <a:t>9	Forces and motion</a:t>
            </a:r>
          </a:p>
          <a:p>
            <a:pPr algn="l"/>
            <a:r>
              <a:rPr lang="en-US" dirty="0">
                <a:solidFill>
                  <a:schemeClr val="accent6">
                    <a:lumMod val="50000"/>
                  </a:schemeClr>
                </a:solidFill>
              </a:rPr>
              <a:t>Unit10	Energy</a:t>
            </a:r>
          </a:p>
          <a:p>
            <a:pPr algn="l"/>
            <a:r>
              <a:rPr lang="en-US" dirty="0">
                <a:solidFill>
                  <a:schemeClr val="accent6">
                    <a:lumMod val="50000"/>
                  </a:schemeClr>
                </a:solidFill>
              </a:rPr>
              <a:t>Unit11	The earth and beyond</a:t>
            </a:r>
            <a:endParaRPr lang="en-MM" dirty="0">
              <a:solidFill>
                <a:schemeClr val="accent6">
                  <a:lumMod val="50000"/>
                </a:schemeClr>
              </a:solidFill>
            </a:endParaRPr>
          </a:p>
        </p:txBody>
      </p:sp>
      <p:sp>
        <p:nvSpPr>
          <p:cNvPr id="6" name="Right Brace 5">
            <a:extLst>
              <a:ext uri="{FF2B5EF4-FFF2-40B4-BE49-F238E27FC236}">
                <a16:creationId xmlns:a16="http://schemas.microsoft.com/office/drawing/2014/main" id="{C245EC2F-CAAC-A841-A74B-CD7BE98D2822}"/>
              </a:ext>
            </a:extLst>
          </p:cNvPr>
          <p:cNvSpPr/>
          <p:nvPr/>
        </p:nvSpPr>
        <p:spPr>
          <a:xfrm>
            <a:off x="6329363" y="1307307"/>
            <a:ext cx="585787" cy="1550193"/>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M">
              <a:ln>
                <a:solidFill>
                  <a:srgbClr val="FF0000"/>
                </a:solidFill>
              </a:ln>
            </a:endParaRPr>
          </a:p>
        </p:txBody>
      </p:sp>
      <p:sp>
        <p:nvSpPr>
          <p:cNvPr id="7" name="Right Brace 6">
            <a:extLst>
              <a:ext uri="{FF2B5EF4-FFF2-40B4-BE49-F238E27FC236}">
                <a16:creationId xmlns:a16="http://schemas.microsoft.com/office/drawing/2014/main" id="{0DB4B63C-167C-5744-893B-EAD956F92DE0}"/>
              </a:ext>
            </a:extLst>
          </p:cNvPr>
          <p:cNvSpPr/>
          <p:nvPr/>
        </p:nvSpPr>
        <p:spPr>
          <a:xfrm>
            <a:off x="6329363" y="3061097"/>
            <a:ext cx="585787" cy="1550193"/>
          </a:xfrm>
          <a:prstGeom prst="righ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M">
              <a:ln>
                <a:solidFill>
                  <a:srgbClr val="FF0000"/>
                </a:solidFill>
              </a:ln>
            </a:endParaRPr>
          </a:p>
        </p:txBody>
      </p:sp>
      <p:sp>
        <p:nvSpPr>
          <p:cNvPr id="8" name="Right Brace 7">
            <a:extLst>
              <a:ext uri="{FF2B5EF4-FFF2-40B4-BE49-F238E27FC236}">
                <a16:creationId xmlns:a16="http://schemas.microsoft.com/office/drawing/2014/main" id="{7797303B-D4CA-A943-8420-CADBF10E0A71}"/>
              </a:ext>
            </a:extLst>
          </p:cNvPr>
          <p:cNvSpPr/>
          <p:nvPr/>
        </p:nvSpPr>
        <p:spPr>
          <a:xfrm>
            <a:off x="6429375" y="4822428"/>
            <a:ext cx="585787" cy="1550193"/>
          </a:xfrm>
          <a:prstGeom prst="rightBrac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M">
              <a:ln>
                <a:solidFill>
                  <a:srgbClr val="FF0000"/>
                </a:solidFill>
              </a:ln>
            </a:endParaRPr>
          </a:p>
        </p:txBody>
      </p:sp>
      <p:sp>
        <p:nvSpPr>
          <p:cNvPr id="9" name="Rectangle 8">
            <a:extLst>
              <a:ext uri="{FF2B5EF4-FFF2-40B4-BE49-F238E27FC236}">
                <a16:creationId xmlns:a16="http://schemas.microsoft.com/office/drawing/2014/main" id="{2184D5DC-6205-9244-BB2A-7A0E56891C95}"/>
              </a:ext>
            </a:extLst>
          </p:cNvPr>
          <p:cNvSpPr/>
          <p:nvPr/>
        </p:nvSpPr>
        <p:spPr>
          <a:xfrm>
            <a:off x="7143750" y="1768078"/>
            <a:ext cx="1928812" cy="6286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M" dirty="0"/>
              <a:t>Biology</a:t>
            </a:r>
          </a:p>
        </p:txBody>
      </p:sp>
      <p:sp>
        <p:nvSpPr>
          <p:cNvPr id="10" name="Rectangle 9">
            <a:extLst>
              <a:ext uri="{FF2B5EF4-FFF2-40B4-BE49-F238E27FC236}">
                <a16:creationId xmlns:a16="http://schemas.microsoft.com/office/drawing/2014/main" id="{33BEBB31-FEFA-0845-9C52-7A7E815C4442}"/>
              </a:ext>
            </a:extLst>
          </p:cNvPr>
          <p:cNvSpPr/>
          <p:nvPr/>
        </p:nvSpPr>
        <p:spPr>
          <a:xfrm>
            <a:off x="7143750" y="3521868"/>
            <a:ext cx="1928812" cy="62865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M" dirty="0"/>
              <a:t>Chemistry</a:t>
            </a:r>
          </a:p>
        </p:txBody>
      </p:sp>
      <p:sp>
        <p:nvSpPr>
          <p:cNvPr id="11" name="Rectangle 10">
            <a:extLst>
              <a:ext uri="{FF2B5EF4-FFF2-40B4-BE49-F238E27FC236}">
                <a16:creationId xmlns:a16="http://schemas.microsoft.com/office/drawing/2014/main" id="{DAABA304-9896-D74E-97CE-43C963BE1030}"/>
              </a:ext>
            </a:extLst>
          </p:cNvPr>
          <p:cNvSpPr/>
          <p:nvPr/>
        </p:nvSpPr>
        <p:spPr>
          <a:xfrm>
            <a:off x="7143750" y="5283199"/>
            <a:ext cx="1928812" cy="62865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M" dirty="0"/>
              <a:t>Physics</a:t>
            </a:r>
          </a:p>
        </p:txBody>
      </p:sp>
    </p:spTree>
    <p:extLst>
      <p:ext uri="{BB962C8B-B14F-4D97-AF65-F5344CB8AC3E}">
        <p14:creationId xmlns:p14="http://schemas.microsoft.com/office/powerpoint/2010/main" val="1985828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C5EB-1BF0-4B4B-A2BA-A05E2C163B52}"/>
              </a:ext>
            </a:extLst>
          </p:cNvPr>
          <p:cNvSpPr>
            <a:spLocks noGrp="1"/>
          </p:cNvSpPr>
          <p:nvPr>
            <p:ph type="title"/>
          </p:nvPr>
        </p:nvSpPr>
        <p:spPr>
          <a:xfrm>
            <a:off x="838200" y="365126"/>
            <a:ext cx="10515600" cy="1049338"/>
          </a:xfrm>
        </p:spPr>
        <p:txBody>
          <a:bodyPr>
            <a:normAutofit fontScale="90000"/>
          </a:bodyPr>
          <a:lstStyle/>
          <a:p>
            <a:pPr algn="ctr"/>
            <a:r>
              <a:rPr lang="en-MM" dirty="0">
                <a:latin typeface="Arial Rounded MT Bold" panose="020F0704030504030204" pitchFamily="34" charset="77"/>
              </a:rPr>
              <a:t>Unit 5</a:t>
            </a:r>
            <a:br>
              <a:rPr lang="en-MM" dirty="0">
                <a:latin typeface="Arial Rounded MT Bold" panose="020F0704030504030204" pitchFamily="34" charset="77"/>
              </a:rPr>
            </a:br>
            <a:r>
              <a:rPr lang="en-MM" dirty="0">
                <a:latin typeface="Arial Rounded MT Bold" panose="020F0704030504030204" pitchFamily="34" charset="77"/>
              </a:rPr>
              <a:t>States of matter</a:t>
            </a:r>
          </a:p>
        </p:txBody>
      </p:sp>
      <p:sp>
        <p:nvSpPr>
          <p:cNvPr id="3" name="Content Placeholder 2">
            <a:extLst>
              <a:ext uri="{FF2B5EF4-FFF2-40B4-BE49-F238E27FC236}">
                <a16:creationId xmlns:a16="http://schemas.microsoft.com/office/drawing/2014/main" id="{C403DD0B-1F47-0944-9192-1FF7251217BE}"/>
              </a:ext>
            </a:extLst>
          </p:cNvPr>
          <p:cNvSpPr>
            <a:spLocks noGrp="1"/>
          </p:cNvSpPr>
          <p:nvPr>
            <p:ph idx="1"/>
          </p:nvPr>
        </p:nvSpPr>
        <p:spPr>
          <a:xfrm>
            <a:off x="838200" y="2056606"/>
            <a:ext cx="10515600" cy="2189163"/>
          </a:xfrm>
        </p:spPr>
        <p:txBody>
          <a:bodyPr/>
          <a:lstStyle/>
          <a:p>
            <a:r>
              <a:rPr lang="en-MM" dirty="0">
                <a:latin typeface="Arial Rounded MT Bold" panose="020F0704030504030204" pitchFamily="34" charset="77"/>
              </a:rPr>
              <a:t>5.1	States of matter</a:t>
            </a:r>
          </a:p>
          <a:p>
            <a:r>
              <a:rPr lang="en-MM" dirty="0">
                <a:latin typeface="Arial Rounded MT Bold" panose="020F0704030504030204" pitchFamily="34" charset="77"/>
              </a:rPr>
              <a:t>5.2	Particle theory</a:t>
            </a:r>
          </a:p>
          <a:p>
            <a:r>
              <a:rPr lang="en-MM" dirty="0">
                <a:latin typeface="Arial Rounded MT Bold" panose="020F0704030504030204" pitchFamily="34" charset="77"/>
              </a:rPr>
              <a:t>5.3	Changing state</a:t>
            </a:r>
          </a:p>
          <a:p>
            <a:r>
              <a:rPr lang="en-MM" dirty="0">
                <a:latin typeface="Arial Rounded MT Bold" panose="020F0704030504030204" pitchFamily="34" charset="77"/>
              </a:rPr>
              <a:t>5.4	Explainng changes of state</a:t>
            </a:r>
          </a:p>
        </p:txBody>
      </p:sp>
    </p:spTree>
    <p:extLst>
      <p:ext uri="{BB962C8B-B14F-4D97-AF65-F5344CB8AC3E}">
        <p14:creationId xmlns:p14="http://schemas.microsoft.com/office/powerpoint/2010/main" val="3100143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8638-2D91-BF48-8912-409016A4DCCE}"/>
              </a:ext>
            </a:extLst>
          </p:cNvPr>
          <p:cNvSpPr>
            <a:spLocks noGrp="1"/>
          </p:cNvSpPr>
          <p:nvPr>
            <p:ph type="title"/>
          </p:nvPr>
        </p:nvSpPr>
        <p:spPr>
          <a:xfrm>
            <a:off x="466725" y="122237"/>
            <a:ext cx="10515600" cy="1077913"/>
          </a:xfrm>
        </p:spPr>
        <p:txBody>
          <a:bodyPr/>
          <a:lstStyle/>
          <a:p>
            <a:r>
              <a:rPr lang="en-MM" dirty="0"/>
              <a:t>5.1	States of </a:t>
            </a:r>
            <a:r>
              <a:rPr lang="en-MM" dirty="0">
                <a:ln>
                  <a:solidFill>
                    <a:srgbClr val="FF0000"/>
                  </a:solidFill>
                </a:ln>
              </a:rPr>
              <a:t>matter</a:t>
            </a:r>
          </a:p>
        </p:txBody>
      </p:sp>
      <p:sp>
        <p:nvSpPr>
          <p:cNvPr id="4" name="Title 1">
            <a:extLst>
              <a:ext uri="{FF2B5EF4-FFF2-40B4-BE49-F238E27FC236}">
                <a16:creationId xmlns:a16="http://schemas.microsoft.com/office/drawing/2014/main" id="{994EADE6-F399-1C4E-B659-12B443074812}"/>
              </a:ext>
            </a:extLst>
          </p:cNvPr>
          <p:cNvSpPr txBox="1">
            <a:spLocks/>
          </p:cNvSpPr>
          <p:nvPr/>
        </p:nvSpPr>
        <p:spPr>
          <a:xfrm>
            <a:off x="333375" y="1443037"/>
            <a:ext cx="10515600" cy="107791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MM" dirty="0">
                <a:solidFill>
                  <a:srgbClr val="C00000"/>
                </a:solidFill>
              </a:rPr>
              <a:t>Everything you can see and feel is called matter.</a:t>
            </a:r>
          </a:p>
        </p:txBody>
      </p:sp>
      <p:sp>
        <p:nvSpPr>
          <p:cNvPr id="5" name="Down Arrow 4">
            <a:extLst>
              <a:ext uri="{FF2B5EF4-FFF2-40B4-BE49-F238E27FC236}">
                <a16:creationId xmlns:a16="http://schemas.microsoft.com/office/drawing/2014/main" id="{89AC2B9A-90D7-5642-82DB-540D98A854A8}"/>
              </a:ext>
            </a:extLst>
          </p:cNvPr>
          <p:cNvSpPr/>
          <p:nvPr/>
        </p:nvSpPr>
        <p:spPr>
          <a:xfrm>
            <a:off x="4114800" y="985837"/>
            <a:ext cx="342900" cy="457200"/>
          </a:xfrm>
          <a:prstGeom prst="downArrow">
            <a:avLst/>
          </a:prstGeom>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MM"/>
          </a:p>
        </p:txBody>
      </p:sp>
      <p:pic>
        <p:nvPicPr>
          <p:cNvPr id="7" name="Picture 6">
            <a:extLst>
              <a:ext uri="{FF2B5EF4-FFF2-40B4-BE49-F238E27FC236}">
                <a16:creationId xmlns:a16="http://schemas.microsoft.com/office/drawing/2014/main" id="{000E3F25-3205-AA49-9CC7-8D49C9BAA418}"/>
              </a:ext>
            </a:extLst>
          </p:cNvPr>
          <p:cNvPicPr>
            <a:picLocks noChangeAspect="1"/>
          </p:cNvPicPr>
          <p:nvPr/>
        </p:nvPicPr>
        <p:blipFill>
          <a:blip r:embed="rId2"/>
          <a:stretch>
            <a:fillRect/>
          </a:stretch>
        </p:blipFill>
        <p:spPr>
          <a:xfrm>
            <a:off x="466725" y="2993232"/>
            <a:ext cx="2687637" cy="2687637"/>
          </a:xfrm>
          <a:prstGeom prst="rect">
            <a:avLst/>
          </a:prstGeom>
        </p:spPr>
      </p:pic>
      <p:pic>
        <p:nvPicPr>
          <p:cNvPr id="9" name="Picture 8">
            <a:extLst>
              <a:ext uri="{FF2B5EF4-FFF2-40B4-BE49-F238E27FC236}">
                <a16:creationId xmlns:a16="http://schemas.microsoft.com/office/drawing/2014/main" id="{962489CD-858F-A94A-A9B6-820028FB772B}"/>
              </a:ext>
            </a:extLst>
          </p:cNvPr>
          <p:cNvPicPr>
            <a:picLocks noChangeAspect="1"/>
          </p:cNvPicPr>
          <p:nvPr/>
        </p:nvPicPr>
        <p:blipFill>
          <a:blip r:embed="rId3"/>
          <a:stretch>
            <a:fillRect/>
          </a:stretch>
        </p:blipFill>
        <p:spPr>
          <a:xfrm>
            <a:off x="4057650" y="2993232"/>
            <a:ext cx="2687637" cy="2687637"/>
          </a:xfrm>
          <a:prstGeom prst="rect">
            <a:avLst/>
          </a:prstGeom>
        </p:spPr>
      </p:pic>
      <p:pic>
        <p:nvPicPr>
          <p:cNvPr id="11" name="Picture 10">
            <a:extLst>
              <a:ext uri="{FF2B5EF4-FFF2-40B4-BE49-F238E27FC236}">
                <a16:creationId xmlns:a16="http://schemas.microsoft.com/office/drawing/2014/main" id="{FE65CA6C-FD74-064A-967D-34FB7733C8FC}"/>
              </a:ext>
            </a:extLst>
          </p:cNvPr>
          <p:cNvPicPr>
            <a:picLocks noChangeAspect="1"/>
          </p:cNvPicPr>
          <p:nvPr/>
        </p:nvPicPr>
        <p:blipFill>
          <a:blip r:embed="rId4"/>
          <a:stretch>
            <a:fillRect/>
          </a:stretch>
        </p:blipFill>
        <p:spPr>
          <a:xfrm>
            <a:off x="7648575" y="2985293"/>
            <a:ext cx="3200400" cy="2695575"/>
          </a:xfrm>
          <a:prstGeom prst="rect">
            <a:avLst/>
          </a:prstGeom>
        </p:spPr>
      </p:pic>
    </p:spTree>
    <p:extLst>
      <p:ext uri="{BB962C8B-B14F-4D97-AF65-F5344CB8AC3E}">
        <p14:creationId xmlns:p14="http://schemas.microsoft.com/office/powerpoint/2010/main" val="2705612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EE3D-8429-BE4D-B81C-CCACCBA06FFA}"/>
              </a:ext>
            </a:extLst>
          </p:cNvPr>
          <p:cNvSpPr>
            <a:spLocks noGrp="1"/>
          </p:cNvSpPr>
          <p:nvPr>
            <p:ph type="title"/>
          </p:nvPr>
        </p:nvSpPr>
        <p:spPr>
          <a:xfrm>
            <a:off x="838200" y="265113"/>
            <a:ext cx="10515600" cy="2020888"/>
          </a:xfrm>
        </p:spPr>
        <p:txBody>
          <a:bodyPr>
            <a:normAutofit fontScale="90000"/>
          </a:bodyPr>
          <a:lstStyle/>
          <a:p>
            <a:r>
              <a:rPr lang="en-MM" dirty="0"/>
              <a:t>Scientists sort matter into three groups.</a:t>
            </a:r>
            <a:br>
              <a:rPr lang="en-MM" dirty="0"/>
            </a:br>
            <a:r>
              <a:rPr lang="en-MM" dirty="0"/>
              <a:t>These groups are called solid, liquid and gas.</a:t>
            </a:r>
            <a:br>
              <a:rPr lang="en-MM" dirty="0"/>
            </a:br>
            <a:r>
              <a:rPr lang="en-US" dirty="0"/>
              <a:t>T</a:t>
            </a:r>
            <a:r>
              <a:rPr lang="en-MM" dirty="0"/>
              <a:t>hese three groups are called states of matter.</a:t>
            </a:r>
          </a:p>
        </p:txBody>
      </p:sp>
    </p:spTree>
    <p:extLst>
      <p:ext uri="{BB962C8B-B14F-4D97-AF65-F5344CB8AC3E}">
        <p14:creationId xmlns:p14="http://schemas.microsoft.com/office/powerpoint/2010/main" val="2566600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9148C-DA6F-DB46-B753-FF9865BBE086}"/>
              </a:ext>
            </a:extLst>
          </p:cNvPr>
          <p:cNvSpPr>
            <a:spLocks noGrp="1"/>
          </p:cNvSpPr>
          <p:nvPr>
            <p:ph type="title"/>
          </p:nvPr>
        </p:nvSpPr>
        <p:spPr>
          <a:xfrm>
            <a:off x="752475" y="0"/>
            <a:ext cx="2176463" cy="826487"/>
          </a:xfrm>
        </p:spPr>
        <p:txBody>
          <a:bodyPr/>
          <a:lstStyle/>
          <a:p>
            <a:r>
              <a:rPr lang="en-US" dirty="0"/>
              <a:t>S</a:t>
            </a:r>
            <a:r>
              <a:rPr lang="en-MM" dirty="0"/>
              <a:t>olids </a:t>
            </a:r>
          </a:p>
        </p:txBody>
      </p:sp>
      <p:pic>
        <p:nvPicPr>
          <p:cNvPr id="5" name="Picture 4">
            <a:extLst>
              <a:ext uri="{FF2B5EF4-FFF2-40B4-BE49-F238E27FC236}">
                <a16:creationId xmlns:a16="http://schemas.microsoft.com/office/drawing/2014/main" id="{A3BB5C60-7AC5-7041-B043-66D02B829A63}"/>
              </a:ext>
            </a:extLst>
          </p:cNvPr>
          <p:cNvPicPr>
            <a:picLocks noChangeAspect="1"/>
          </p:cNvPicPr>
          <p:nvPr/>
        </p:nvPicPr>
        <p:blipFill>
          <a:blip r:embed="rId2"/>
          <a:stretch>
            <a:fillRect/>
          </a:stretch>
        </p:blipFill>
        <p:spPr>
          <a:xfrm>
            <a:off x="371815" y="1035050"/>
            <a:ext cx="3624648" cy="2393950"/>
          </a:xfrm>
          <a:prstGeom prst="rect">
            <a:avLst/>
          </a:prstGeom>
        </p:spPr>
      </p:pic>
      <p:pic>
        <p:nvPicPr>
          <p:cNvPr id="7" name="Picture 6">
            <a:extLst>
              <a:ext uri="{FF2B5EF4-FFF2-40B4-BE49-F238E27FC236}">
                <a16:creationId xmlns:a16="http://schemas.microsoft.com/office/drawing/2014/main" id="{BF07DC17-A18F-FC44-90B0-FA7474088522}"/>
              </a:ext>
            </a:extLst>
          </p:cNvPr>
          <p:cNvPicPr>
            <a:picLocks noChangeAspect="1"/>
          </p:cNvPicPr>
          <p:nvPr/>
        </p:nvPicPr>
        <p:blipFill>
          <a:blip r:embed="rId3"/>
          <a:stretch>
            <a:fillRect/>
          </a:stretch>
        </p:blipFill>
        <p:spPr>
          <a:xfrm>
            <a:off x="4492885" y="1035050"/>
            <a:ext cx="3624648" cy="2393950"/>
          </a:xfrm>
          <a:prstGeom prst="rect">
            <a:avLst/>
          </a:prstGeom>
        </p:spPr>
      </p:pic>
      <p:pic>
        <p:nvPicPr>
          <p:cNvPr id="9" name="Picture 8">
            <a:extLst>
              <a:ext uri="{FF2B5EF4-FFF2-40B4-BE49-F238E27FC236}">
                <a16:creationId xmlns:a16="http://schemas.microsoft.com/office/drawing/2014/main" id="{5CED3298-B536-224E-AAFF-C5DCC012AFCD}"/>
              </a:ext>
            </a:extLst>
          </p:cNvPr>
          <p:cNvPicPr>
            <a:picLocks noChangeAspect="1"/>
          </p:cNvPicPr>
          <p:nvPr/>
        </p:nvPicPr>
        <p:blipFill>
          <a:blip r:embed="rId4"/>
          <a:stretch>
            <a:fillRect/>
          </a:stretch>
        </p:blipFill>
        <p:spPr>
          <a:xfrm>
            <a:off x="371814" y="3637563"/>
            <a:ext cx="3624649" cy="2954337"/>
          </a:xfrm>
          <a:prstGeom prst="rect">
            <a:avLst/>
          </a:prstGeom>
        </p:spPr>
      </p:pic>
      <p:pic>
        <p:nvPicPr>
          <p:cNvPr id="11" name="Picture 10">
            <a:extLst>
              <a:ext uri="{FF2B5EF4-FFF2-40B4-BE49-F238E27FC236}">
                <a16:creationId xmlns:a16="http://schemas.microsoft.com/office/drawing/2014/main" id="{E28F6B8B-F34E-334E-9CC5-15DF1FAF704E}"/>
              </a:ext>
            </a:extLst>
          </p:cNvPr>
          <p:cNvPicPr>
            <a:picLocks noChangeAspect="1"/>
          </p:cNvPicPr>
          <p:nvPr/>
        </p:nvPicPr>
        <p:blipFill>
          <a:blip r:embed="rId5"/>
          <a:stretch>
            <a:fillRect/>
          </a:stretch>
        </p:blipFill>
        <p:spPr>
          <a:xfrm>
            <a:off x="4492885" y="3753451"/>
            <a:ext cx="3636408" cy="2838449"/>
          </a:xfrm>
          <a:prstGeom prst="rect">
            <a:avLst/>
          </a:prstGeom>
        </p:spPr>
      </p:pic>
    </p:spTree>
    <p:extLst>
      <p:ext uri="{BB962C8B-B14F-4D97-AF65-F5344CB8AC3E}">
        <p14:creationId xmlns:p14="http://schemas.microsoft.com/office/powerpoint/2010/main" val="168851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AA4A2-12FA-B046-B11F-6D2E2524A63B}"/>
              </a:ext>
            </a:extLst>
          </p:cNvPr>
          <p:cNvSpPr>
            <a:spLocks noGrp="1"/>
          </p:cNvSpPr>
          <p:nvPr>
            <p:ph type="title"/>
          </p:nvPr>
        </p:nvSpPr>
        <p:spPr>
          <a:xfrm>
            <a:off x="838200" y="184943"/>
            <a:ext cx="1847850" cy="992188"/>
          </a:xfrm>
        </p:spPr>
        <p:txBody>
          <a:bodyPr/>
          <a:lstStyle/>
          <a:p>
            <a:r>
              <a:rPr lang="en-MM" dirty="0"/>
              <a:t>Liquids</a:t>
            </a:r>
          </a:p>
        </p:txBody>
      </p:sp>
      <p:pic>
        <p:nvPicPr>
          <p:cNvPr id="5" name="Picture 4">
            <a:extLst>
              <a:ext uri="{FF2B5EF4-FFF2-40B4-BE49-F238E27FC236}">
                <a16:creationId xmlns:a16="http://schemas.microsoft.com/office/drawing/2014/main" id="{0E4DB2EE-6ECE-6C44-9D14-45321A76F049}"/>
              </a:ext>
            </a:extLst>
          </p:cNvPr>
          <p:cNvPicPr>
            <a:picLocks noChangeAspect="1"/>
          </p:cNvPicPr>
          <p:nvPr/>
        </p:nvPicPr>
        <p:blipFill>
          <a:blip r:embed="rId2"/>
          <a:stretch>
            <a:fillRect/>
          </a:stretch>
        </p:blipFill>
        <p:spPr>
          <a:xfrm>
            <a:off x="3553426" y="1600671"/>
            <a:ext cx="4149725" cy="3052762"/>
          </a:xfrm>
          <a:prstGeom prst="rect">
            <a:avLst/>
          </a:prstGeom>
        </p:spPr>
      </p:pic>
      <p:pic>
        <p:nvPicPr>
          <p:cNvPr id="7" name="Picture 6">
            <a:extLst>
              <a:ext uri="{FF2B5EF4-FFF2-40B4-BE49-F238E27FC236}">
                <a16:creationId xmlns:a16="http://schemas.microsoft.com/office/drawing/2014/main" id="{A5CE3DA2-26EA-7343-8C71-E83CD2543D13}"/>
              </a:ext>
            </a:extLst>
          </p:cNvPr>
          <p:cNvPicPr>
            <a:picLocks noChangeAspect="1"/>
          </p:cNvPicPr>
          <p:nvPr/>
        </p:nvPicPr>
        <p:blipFill>
          <a:blip r:embed="rId3"/>
          <a:stretch>
            <a:fillRect/>
          </a:stretch>
        </p:blipFill>
        <p:spPr>
          <a:xfrm>
            <a:off x="7968071" y="1582364"/>
            <a:ext cx="3795303" cy="3052761"/>
          </a:xfrm>
          <a:prstGeom prst="rect">
            <a:avLst/>
          </a:prstGeom>
        </p:spPr>
      </p:pic>
      <p:pic>
        <p:nvPicPr>
          <p:cNvPr id="8" name="Picture 7">
            <a:extLst>
              <a:ext uri="{FF2B5EF4-FFF2-40B4-BE49-F238E27FC236}">
                <a16:creationId xmlns:a16="http://schemas.microsoft.com/office/drawing/2014/main" id="{C95C65C9-4CA7-1A47-9A29-136266C3D62D}"/>
              </a:ext>
            </a:extLst>
          </p:cNvPr>
          <p:cNvPicPr>
            <a:picLocks noChangeAspect="1"/>
          </p:cNvPicPr>
          <p:nvPr/>
        </p:nvPicPr>
        <p:blipFill>
          <a:blip r:embed="rId4"/>
          <a:stretch>
            <a:fillRect/>
          </a:stretch>
        </p:blipFill>
        <p:spPr>
          <a:xfrm>
            <a:off x="235744" y="1582365"/>
            <a:ext cx="3052762" cy="3052762"/>
          </a:xfrm>
          <a:prstGeom prst="rect">
            <a:avLst/>
          </a:prstGeom>
        </p:spPr>
      </p:pic>
    </p:spTree>
    <p:extLst>
      <p:ext uri="{BB962C8B-B14F-4D97-AF65-F5344CB8AC3E}">
        <p14:creationId xmlns:p14="http://schemas.microsoft.com/office/powerpoint/2010/main" val="748916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8748-2349-F442-8F40-6C8183B4E905}"/>
              </a:ext>
            </a:extLst>
          </p:cNvPr>
          <p:cNvSpPr>
            <a:spLocks noGrp="1"/>
          </p:cNvSpPr>
          <p:nvPr>
            <p:ph type="title"/>
          </p:nvPr>
        </p:nvSpPr>
        <p:spPr/>
        <p:txBody>
          <a:bodyPr/>
          <a:lstStyle/>
          <a:p>
            <a:r>
              <a:rPr lang="en-MM" dirty="0"/>
              <a:t>Gas</a:t>
            </a:r>
          </a:p>
        </p:txBody>
      </p:sp>
      <p:pic>
        <p:nvPicPr>
          <p:cNvPr id="5" name="Picture 4">
            <a:extLst>
              <a:ext uri="{FF2B5EF4-FFF2-40B4-BE49-F238E27FC236}">
                <a16:creationId xmlns:a16="http://schemas.microsoft.com/office/drawing/2014/main" id="{15FC9720-5504-AC4F-A6AB-B92C0290B393}"/>
              </a:ext>
            </a:extLst>
          </p:cNvPr>
          <p:cNvPicPr>
            <a:picLocks noChangeAspect="1"/>
          </p:cNvPicPr>
          <p:nvPr/>
        </p:nvPicPr>
        <p:blipFill>
          <a:blip r:embed="rId2"/>
          <a:stretch>
            <a:fillRect/>
          </a:stretch>
        </p:blipFill>
        <p:spPr>
          <a:xfrm>
            <a:off x="128587" y="1547813"/>
            <a:ext cx="4491037" cy="2510490"/>
          </a:xfrm>
          <a:prstGeom prst="rect">
            <a:avLst/>
          </a:prstGeom>
        </p:spPr>
      </p:pic>
      <p:pic>
        <p:nvPicPr>
          <p:cNvPr id="7" name="Picture 6">
            <a:extLst>
              <a:ext uri="{FF2B5EF4-FFF2-40B4-BE49-F238E27FC236}">
                <a16:creationId xmlns:a16="http://schemas.microsoft.com/office/drawing/2014/main" id="{F3C0E8DD-D253-5A48-AA2B-17DB11F544AC}"/>
              </a:ext>
            </a:extLst>
          </p:cNvPr>
          <p:cNvPicPr>
            <a:picLocks noChangeAspect="1"/>
          </p:cNvPicPr>
          <p:nvPr/>
        </p:nvPicPr>
        <p:blipFill>
          <a:blip r:embed="rId3"/>
          <a:stretch>
            <a:fillRect/>
          </a:stretch>
        </p:blipFill>
        <p:spPr>
          <a:xfrm>
            <a:off x="4868228" y="1547813"/>
            <a:ext cx="2823210" cy="2510490"/>
          </a:xfrm>
          <a:prstGeom prst="rect">
            <a:avLst/>
          </a:prstGeom>
        </p:spPr>
      </p:pic>
      <p:pic>
        <p:nvPicPr>
          <p:cNvPr id="9" name="Picture 8">
            <a:extLst>
              <a:ext uri="{FF2B5EF4-FFF2-40B4-BE49-F238E27FC236}">
                <a16:creationId xmlns:a16="http://schemas.microsoft.com/office/drawing/2014/main" id="{5D67C3DD-9B7E-E741-A0A7-329DB5C3A44F}"/>
              </a:ext>
            </a:extLst>
          </p:cNvPr>
          <p:cNvPicPr>
            <a:picLocks noChangeAspect="1"/>
          </p:cNvPicPr>
          <p:nvPr/>
        </p:nvPicPr>
        <p:blipFill rotWithShape="1">
          <a:blip r:embed="rId4"/>
          <a:srcRect b="8351"/>
          <a:stretch/>
        </p:blipFill>
        <p:spPr>
          <a:xfrm>
            <a:off x="7986713" y="1547813"/>
            <a:ext cx="3662362" cy="2510490"/>
          </a:xfrm>
          <a:prstGeom prst="rect">
            <a:avLst/>
          </a:prstGeom>
        </p:spPr>
      </p:pic>
    </p:spTree>
    <p:extLst>
      <p:ext uri="{BB962C8B-B14F-4D97-AF65-F5344CB8AC3E}">
        <p14:creationId xmlns:p14="http://schemas.microsoft.com/office/powerpoint/2010/main" val="230544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105" y="243725"/>
            <a:ext cx="1776663" cy="773445"/>
          </a:xfrm>
          <a:solidFill>
            <a:srgbClr val="FFFF00"/>
          </a:solidFill>
        </p:spPr>
        <p:txBody>
          <a:bodyPr/>
          <a:lstStyle/>
          <a:p>
            <a:r>
              <a:rPr lang="en-US"/>
              <a:t>Solid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1443" y="2112238"/>
            <a:ext cx="2123670" cy="2059015"/>
          </a:xfrm>
          <a:prstGeom prst="rect">
            <a:avLst/>
          </a:prstGeom>
        </p:spPr>
      </p:pic>
      <p:sp>
        <p:nvSpPr>
          <p:cNvPr id="5" name="TextBox 4"/>
          <p:cNvSpPr txBox="1"/>
          <p:nvPr/>
        </p:nvSpPr>
        <p:spPr>
          <a:xfrm>
            <a:off x="2197768" y="4331368"/>
            <a:ext cx="5791200" cy="1323439"/>
          </a:xfrm>
          <a:prstGeom prst="rect">
            <a:avLst/>
          </a:prstGeom>
          <a:noFill/>
        </p:spPr>
        <p:txBody>
          <a:bodyPr wrap="square" rtlCol="0">
            <a:spAutoFit/>
          </a:bodyPr>
          <a:lstStyle/>
          <a:p>
            <a:pPr marL="571500" indent="-571500">
              <a:buFont typeface="Arial" charset="0"/>
              <a:buChar char="•"/>
            </a:pPr>
            <a:r>
              <a:rPr lang="en-US" sz="4000" dirty="0"/>
              <a:t>Definite volume</a:t>
            </a:r>
          </a:p>
          <a:p>
            <a:pPr marL="571500" indent="-571500">
              <a:buFont typeface="Arial" charset="0"/>
              <a:buChar char="•"/>
            </a:pPr>
            <a:r>
              <a:rPr lang="en-US" sz="4000" dirty="0"/>
              <a:t>Definite shape</a:t>
            </a:r>
          </a:p>
        </p:txBody>
      </p:sp>
      <p:sp>
        <p:nvSpPr>
          <p:cNvPr id="6" name="TextBox 5"/>
          <p:cNvSpPr txBox="1"/>
          <p:nvPr/>
        </p:nvSpPr>
        <p:spPr>
          <a:xfrm>
            <a:off x="2111443" y="1017170"/>
            <a:ext cx="3048000" cy="1077218"/>
          </a:xfrm>
          <a:prstGeom prst="rect">
            <a:avLst/>
          </a:prstGeom>
          <a:noFill/>
        </p:spPr>
        <p:txBody>
          <a:bodyPr wrap="square" rtlCol="0">
            <a:spAutoFit/>
          </a:bodyPr>
          <a:lstStyle/>
          <a:p>
            <a:pPr marL="457200" indent="-457200">
              <a:buFont typeface="Arial" charset="0"/>
              <a:buChar char="•"/>
            </a:pPr>
            <a:r>
              <a:rPr lang="en-US" sz="3200" dirty="0"/>
              <a:t>1000 cm</a:t>
            </a:r>
            <a:r>
              <a:rPr lang="en-US" sz="3200" baseline="30000" dirty="0"/>
              <a:t>3</a:t>
            </a:r>
          </a:p>
          <a:p>
            <a:pPr marL="457200" indent="-457200">
              <a:buFont typeface="Arial" charset="0"/>
              <a:buChar char="•"/>
            </a:pPr>
            <a:r>
              <a:rPr lang="en-US" sz="3200" dirty="0"/>
              <a:t>Cube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2686" y="1952123"/>
            <a:ext cx="2123670" cy="2059015"/>
          </a:xfrm>
          <a:prstGeom prst="rect">
            <a:avLst/>
          </a:prstGeom>
        </p:spPr>
      </p:pic>
      <p:sp>
        <p:nvSpPr>
          <p:cNvPr id="9" name="TextBox 8"/>
          <p:cNvSpPr txBox="1"/>
          <p:nvPr/>
        </p:nvSpPr>
        <p:spPr>
          <a:xfrm>
            <a:off x="6078805" y="880395"/>
            <a:ext cx="3048000" cy="1077218"/>
          </a:xfrm>
          <a:prstGeom prst="rect">
            <a:avLst/>
          </a:prstGeom>
          <a:noFill/>
        </p:spPr>
        <p:txBody>
          <a:bodyPr wrap="square" rtlCol="0">
            <a:spAutoFit/>
          </a:bodyPr>
          <a:lstStyle/>
          <a:p>
            <a:pPr marL="457200" indent="-457200">
              <a:buFont typeface="Arial" charset="0"/>
              <a:buChar char="•"/>
            </a:pPr>
            <a:r>
              <a:rPr lang="en-US" sz="3200" dirty="0"/>
              <a:t>1000 cm</a:t>
            </a:r>
            <a:r>
              <a:rPr lang="en-US" sz="3200" baseline="30000" dirty="0"/>
              <a:t>3</a:t>
            </a:r>
          </a:p>
          <a:p>
            <a:pPr marL="457200" indent="-457200">
              <a:buFont typeface="Arial" charset="0"/>
              <a:buChar char="•"/>
            </a:pPr>
            <a:r>
              <a:rPr lang="en-US" sz="3200" dirty="0"/>
              <a:t>Cube </a:t>
            </a:r>
          </a:p>
        </p:txBody>
      </p:sp>
      <p:grpSp>
        <p:nvGrpSpPr>
          <p:cNvPr id="15" name="Group 14"/>
          <p:cNvGrpSpPr/>
          <p:nvPr/>
        </p:nvGrpSpPr>
        <p:grpSpPr>
          <a:xfrm>
            <a:off x="5550568" y="2478504"/>
            <a:ext cx="3619679" cy="1532635"/>
            <a:chOff x="5550568" y="2478504"/>
            <a:chExt cx="3619679" cy="1532635"/>
          </a:xfrm>
        </p:grpSpPr>
        <p:cxnSp>
          <p:nvCxnSpPr>
            <p:cNvPr id="11" name="Straight Connector 10"/>
            <p:cNvCxnSpPr/>
            <p:nvPr/>
          </p:nvCxnSpPr>
          <p:spPr>
            <a:xfrm>
              <a:off x="5550568" y="4011139"/>
              <a:ext cx="357623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554101" y="2478504"/>
              <a:ext cx="8022" cy="153263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9162225" y="2478504"/>
              <a:ext cx="8022" cy="153263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5495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1422"/>
            <a:ext cx="1796716" cy="820894"/>
          </a:xfrm>
          <a:solidFill>
            <a:srgbClr val="FFFF00"/>
          </a:solidFill>
        </p:spPr>
        <p:txBody>
          <a:bodyPr/>
          <a:lstStyle/>
          <a:p>
            <a:r>
              <a:rPr lang="en-US" dirty="0"/>
              <a:t>Liquid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3484" y="1741154"/>
            <a:ext cx="2775284" cy="277528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800" y="1741154"/>
            <a:ext cx="2775284" cy="27752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8718" y="1741154"/>
            <a:ext cx="1717888" cy="2775284"/>
          </a:xfrm>
          <a:prstGeom prst="rect">
            <a:avLst/>
          </a:prstGeom>
        </p:spPr>
      </p:pic>
      <p:sp>
        <p:nvSpPr>
          <p:cNvPr id="7" name="Rectangle 6"/>
          <p:cNvSpPr/>
          <p:nvPr/>
        </p:nvSpPr>
        <p:spPr>
          <a:xfrm>
            <a:off x="40773" y="832068"/>
            <a:ext cx="2569411" cy="830997"/>
          </a:xfrm>
          <a:prstGeom prst="rect">
            <a:avLst/>
          </a:prstGeom>
        </p:spPr>
        <p:txBody>
          <a:bodyPr wrap="square">
            <a:spAutoFit/>
          </a:bodyPr>
          <a:lstStyle/>
          <a:p>
            <a:pPr marL="457200" indent="-457200">
              <a:buFont typeface="Arial" charset="0"/>
              <a:buChar char="•"/>
            </a:pPr>
            <a:r>
              <a:rPr lang="en-US" sz="2400" dirty="0"/>
              <a:t>1L(or)1000 cm</a:t>
            </a:r>
            <a:r>
              <a:rPr lang="en-US" sz="2400" baseline="30000" dirty="0"/>
              <a:t>3</a:t>
            </a:r>
          </a:p>
          <a:p>
            <a:pPr marL="457200" indent="-457200">
              <a:buFont typeface="Arial" charset="0"/>
              <a:buChar char="•"/>
            </a:pPr>
            <a:r>
              <a:rPr lang="en-US" sz="2400" dirty="0" err="1"/>
              <a:t>Alphine</a:t>
            </a:r>
            <a:r>
              <a:rPr lang="en-US" sz="2400" dirty="0"/>
              <a:t> shape</a:t>
            </a:r>
          </a:p>
        </p:txBody>
      </p:sp>
      <p:sp>
        <p:nvSpPr>
          <p:cNvPr id="8" name="Rectangle 7"/>
          <p:cNvSpPr/>
          <p:nvPr/>
        </p:nvSpPr>
        <p:spPr>
          <a:xfrm>
            <a:off x="2069432" y="5095056"/>
            <a:ext cx="6096000" cy="1446550"/>
          </a:xfrm>
          <a:prstGeom prst="rect">
            <a:avLst/>
          </a:prstGeom>
        </p:spPr>
        <p:txBody>
          <a:bodyPr>
            <a:spAutoFit/>
          </a:bodyPr>
          <a:lstStyle/>
          <a:p>
            <a:pPr marL="571500" indent="-571500">
              <a:buFont typeface="Arial" charset="0"/>
              <a:buChar char="•"/>
            </a:pPr>
            <a:r>
              <a:rPr lang="en-US" sz="4400" dirty="0"/>
              <a:t>Definite volume</a:t>
            </a:r>
          </a:p>
          <a:p>
            <a:pPr marL="571500" indent="-571500">
              <a:buFont typeface="Arial" charset="0"/>
              <a:buChar char="•"/>
            </a:pPr>
            <a:r>
              <a:rPr lang="en-US" sz="4400" dirty="0"/>
              <a:t>No definite shape</a:t>
            </a:r>
          </a:p>
        </p:txBody>
      </p:sp>
      <p:sp>
        <p:nvSpPr>
          <p:cNvPr id="9" name="Rectangle 8"/>
          <p:cNvSpPr/>
          <p:nvPr/>
        </p:nvSpPr>
        <p:spPr>
          <a:xfrm>
            <a:off x="3613484" y="910157"/>
            <a:ext cx="2870199" cy="830997"/>
          </a:xfrm>
          <a:prstGeom prst="rect">
            <a:avLst/>
          </a:prstGeom>
        </p:spPr>
        <p:txBody>
          <a:bodyPr wrap="square">
            <a:spAutoFit/>
          </a:bodyPr>
          <a:lstStyle/>
          <a:p>
            <a:pPr marL="457200" indent="-457200">
              <a:buFont typeface="Arial" charset="0"/>
              <a:buChar char="•"/>
            </a:pPr>
            <a:r>
              <a:rPr lang="en-US" sz="2400" dirty="0"/>
              <a:t>1L(or)1000 cm</a:t>
            </a:r>
            <a:r>
              <a:rPr lang="en-US" sz="2400" baseline="30000" dirty="0"/>
              <a:t>3</a:t>
            </a:r>
          </a:p>
          <a:p>
            <a:pPr marL="457200" indent="-457200">
              <a:buFont typeface="Arial" charset="0"/>
              <a:buChar char="•"/>
            </a:pPr>
            <a:r>
              <a:rPr lang="en-US" sz="2400" dirty="0"/>
              <a:t>Max</a:t>
            </a:r>
            <a:r>
              <a:rPr lang="en-US" sz="2400" baseline="-25000" dirty="0"/>
              <a:t>2</a:t>
            </a:r>
            <a:r>
              <a:rPr lang="en-US" sz="2400" dirty="0"/>
              <a:t>O shape</a:t>
            </a:r>
          </a:p>
        </p:txBody>
      </p:sp>
      <p:sp>
        <p:nvSpPr>
          <p:cNvPr id="10" name="Rectangle 9"/>
          <p:cNvSpPr/>
          <p:nvPr/>
        </p:nvSpPr>
        <p:spPr>
          <a:xfrm>
            <a:off x="7486983" y="843709"/>
            <a:ext cx="2870199" cy="830997"/>
          </a:xfrm>
          <a:prstGeom prst="rect">
            <a:avLst/>
          </a:prstGeom>
        </p:spPr>
        <p:txBody>
          <a:bodyPr wrap="square">
            <a:spAutoFit/>
          </a:bodyPr>
          <a:lstStyle/>
          <a:p>
            <a:pPr marL="457200" indent="-457200">
              <a:buFont typeface="Arial" charset="0"/>
              <a:buChar char="•"/>
            </a:pPr>
            <a:r>
              <a:rPr lang="en-US" sz="2400" dirty="0"/>
              <a:t>1L(or)1000 cm</a:t>
            </a:r>
            <a:r>
              <a:rPr lang="en-US" sz="2400" baseline="30000" dirty="0"/>
              <a:t>3</a:t>
            </a:r>
          </a:p>
          <a:p>
            <a:pPr marL="457200" indent="-457200">
              <a:buFont typeface="Arial" charset="0"/>
              <a:buChar char="•"/>
            </a:pPr>
            <a:r>
              <a:rPr lang="en-US" sz="2400" dirty="0"/>
              <a:t>Beaker shape</a:t>
            </a:r>
          </a:p>
        </p:txBody>
      </p:sp>
    </p:spTree>
    <p:extLst>
      <p:ext uri="{BB962C8B-B14F-4D97-AF65-F5344CB8AC3E}">
        <p14:creationId xmlns:p14="http://schemas.microsoft.com/office/powerpoint/2010/main" val="701706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215189" cy="1325563"/>
          </a:xfrm>
          <a:solidFill>
            <a:srgbClr val="FFFF00"/>
          </a:solidFill>
        </p:spPr>
        <p:txBody>
          <a:bodyPr/>
          <a:lstStyle/>
          <a:p>
            <a:r>
              <a:rPr lang="en-US" dirty="0"/>
              <a:t>Gas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0654" y="2829677"/>
            <a:ext cx="1231795" cy="2239628"/>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0689" y="1034883"/>
            <a:ext cx="1231795" cy="4110623"/>
          </a:xfrm>
          <a:prstGeom prst="rect">
            <a:avLst/>
          </a:prstGeom>
        </p:spPr>
      </p:pic>
      <p:sp>
        <p:nvSpPr>
          <p:cNvPr id="6" name="Rectangle 5"/>
          <p:cNvSpPr/>
          <p:nvPr/>
        </p:nvSpPr>
        <p:spPr>
          <a:xfrm>
            <a:off x="838200" y="2063099"/>
            <a:ext cx="2979821" cy="646331"/>
          </a:xfrm>
          <a:prstGeom prst="rect">
            <a:avLst/>
          </a:prstGeom>
        </p:spPr>
        <p:txBody>
          <a:bodyPr wrap="square">
            <a:spAutoFit/>
          </a:bodyPr>
          <a:lstStyle/>
          <a:p>
            <a:pPr marL="457200" indent="-457200">
              <a:buFont typeface="Arial" charset="0"/>
              <a:buChar char="•"/>
            </a:pPr>
            <a:r>
              <a:rPr lang="en-US" dirty="0"/>
              <a:t>1L</a:t>
            </a:r>
          </a:p>
          <a:p>
            <a:pPr marL="457200" indent="-457200">
              <a:buFont typeface="Arial" charset="0"/>
              <a:buChar char="•"/>
            </a:pPr>
            <a:r>
              <a:rPr lang="en-US" dirty="0"/>
              <a:t>Shorter gas jar</a:t>
            </a:r>
          </a:p>
        </p:txBody>
      </p:sp>
      <p:sp>
        <p:nvSpPr>
          <p:cNvPr id="7" name="Rectangle 6"/>
          <p:cNvSpPr/>
          <p:nvPr/>
        </p:nvSpPr>
        <p:spPr>
          <a:xfrm>
            <a:off x="4030579" y="355349"/>
            <a:ext cx="2979821" cy="646331"/>
          </a:xfrm>
          <a:prstGeom prst="rect">
            <a:avLst/>
          </a:prstGeom>
        </p:spPr>
        <p:txBody>
          <a:bodyPr wrap="square">
            <a:spAutoFit/>
          </a:bodyPr>
          <a:lstStyle/>
          <a:p>
            <a:pPr marL="457200" indent="-457200">
              <a:buFont typeface="Arial" charset="0"/>
              <a:buChar char="•"/>
            </a:pPr>
            <a:r>
              <a:rPr lang="en-US" dirty="0"/>
              <a:t>2L</a:t>
            </a:r>
          </a:p>
          <a:p>
            <a:pPr marL="457200" indent="-457200">
              <a:buFont typeface="Arial" charset="0"/>
              <a:buChar char="•"/>
            </a:pPr>
            <a:r>
              <a:rPr lang="en-US" dirty="0"/>
              <a:t>Longer gas jar</a:t>
            </a:r>
          </a:p>
        </p:txBody>
      </p:sp>
      <p:sp>
        <p:nvSpPr>
          <p:cNvPr id="8" name="Rectangle 7"/>
          <p:cNvSpPr/>
          <p:nvPr/>
        </p:nvSpPr>
        <p:spPr>
          <a:xfrm>
            <a:off x="1860654" y="5258776"/>
            <a:ext cx="6096000" cy="1446550"/>
          </a:xfrm>
          <a:prstGeom prst="rect">
            <a:avLst/>
          </a:prstGeom>
        </p:spPr>
        <p:txBody>
          <a:bodyPr>
            <a:spAutoFit/>
          </a:bodyPr>
          <a:lstStyle/>
          <a:p>
            <a:pPr marL="571500" indent="-571500">
              <a:buFont typeface="Arial" charset="0"/>
              <a:buChar char="•"/>
            </a:pPr>
            <a:r>
              <a:rPr lang="en-US" sz="4400" dirty="0"/>
              <a:t>No definite volume</a:t>
            </a:r>
          </a:p>
          <a:p>
            <a:pPr marL="571500" indent="-571500">
              <a:buFont typeface="Arial" charset="0"/>
              <a:buChar char="•"/>
            </a:pPr>
            <a:r>
              <a:rPr lang="en-US" sz="4400" dirty="0"/>
              <a:t>No definite shape</a:t>
            </a:r>
          </a:p>
        </p:txBody>
      </p:sp>
    </p:spTree>
    <p:extLst>
      <p:ext uri="{BB962C8B-B14F-4D97-AF65-F5344CB8AC3E}">
        <p14:creationId xmlns:p14="http://schemas.microsoft.com/office/powerpoint/2010/main" val="17441876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4BFBEAC7-3729-C44B-8D97-9BC4871E327E}"/>
              </a:ext>
            </a:extLst>
          </p:cNvPr>
          <p:cNvGraphicFramePr>
            <a:graphicFrameLocks noGrp="1"/>
          </p:cNvGraphicFramePr>
          <p:nvPr>
            <p:extLst>
              <p:ext uri="{D42A27DB-BD31-4B8C-83A1-F6EECF244321}">
                <p14:modId xmlns:p14="http://schemas.microsoft.com/office/powerpoint/2010/main" val="2223676998"/>
              </p:ext>
            </p:extLst>
          </p:nvPr>
        </p:nvGraphicFramePr>
        <p:xfrm>
          <a:off x="1060450" y="1348316"/>
          <a:ext cx="9469437" cy="2792871"/>
        </p:xfrm>
        <a:graphic>
          <a:graphicData uri="http://schemas.openxmlformats.org/drawingml/2006/table">
            <a:tbl>
              <a:tblPr firstRow="1" bandRow="1">
                <a:tableStyleId>{5C22544A-7EE6-4342-B048-85BDC9FD1C3A}</a:tableStyleId>
              </a:tblPr>
              <a:tblGrid>
                <a:gridCol w="3156479">
                  <a:extLst>
                    <a:ext uri="{9D8B030D-6E8A-4147-A177-3AD203B41FA5}">
                      <a16:colId xmlns:a16="http://schemas.microsoft.com/office/drawing/2014/main" val="3182923759"/>
                    </a:ext>
                  </a:extLst>
                </a:gridCol>
                <a:gridCol w="3156479">
                  <a:extLst>
                    <a:ext uri="{9D8B030D-6E8A-4147-A177-3AD203B41FA5}">
                      <a16:colId xmlns:a16="http://schemas.microsoft.com/office/drawing/2014/main" val="4138150309"/>
                    </a:ext>
                  </a:extLst>
                </a:gridCol>
                <a:gridCol w="3156479">
                  <a:extLst>
                    <a:ext uri="{9D8B030D-6E8A-4147-A177-3AD203B41FA5}">
                      <a16:colId xmlns:a16="http://schemas.microsoft.com/office/drawing/2014/main" val="704755536"/>
                    </a:ext>
                  </a:extLst>
                </a:gridCol>
              </a:tblGrid>
              <a:tr h="903111">
                <a:tc>
                  <a:txBody>
                    <a:bodyPr/>
                    <a:lstStyle/>
                    <a:p>
                      <a:r>
                        <a:rPr lang="en-MM" sz="2800" dirty="0"/>
                        <a:t>Solid</a:t>
                      </a:r>
                    </a:p>
                  </a:txBody>
                  <a:tcPr/>
                </a:tc>
                <a:tc>
                  <a:txBody>
                    <a:bodyPr/>
                    <a:lstStyle/>
                    <a:p>
                      <a:r>
                        <a:rPr lang="en-MM" sz="2800" dirty="0"/>
                        <a:t>Liquid</a:t>
                      </a:r>
                    </a:p>
                  </a:txBody>
                  <a:tcPr/>
                </a:tc>
                <a:tc>
                  <a:txBody>
                    <a:bodyPr/>
                    <a:lstStyle/>
                    <a:p>
                      <a:r>
                        <a:rPr lang="en-MM" sz="2800" dirty="0"/>
                        <a:t>Gas</a:t>
                      </a:r>
                    </a:p>
                  </a:txBody>
                  <a:tcPr/>
                </a:tc>
                <a:extLst>
                  <a:ext uri="{0D108BD9-81ED-4DB2-BD59-A6C34878D82A}">
                    <a16:rowId xmlns:a16="http://schemas.microsoft.com/office/drawing/2014/main" val="3025650477"/>
                  </a:ext>
                </a:extLst>
              </a:tr>
              <a:tr h="903111">
                <a:tc>
                  <a:txBody>
                    <a:bodyPr/>
                    <a:lstStyle/>
                    <a:p>
                      <a:r>
                        <a:rPr lang="en-US" sz="2800" dirty="0"/>
                        <a:t>D</a:t>
                      </a:r>
                      <a:r>
                        <a:rPr lang="en-MM" sz="2800" dirty="0"/>
                        <a:t>efinite volume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D</a:t>
                      </a:r>
                      <a:r>
                        <a:rPr lang="en-MM" sz="2800" dirty="0"/>
                        <a:t>efinite volume</a:t>
                      </a:r>
                    </a:p>
                    <a:p>
                      <a:endParaRPr lang="en-MM" sz="2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M" sz="2800" dirty="0"/>
                        <a:t>No </a:t>
                      </a:r>
                      <a:r>
                        <a:rPr lang="en-US" sz="2800" dirty="0"/>
                        <a:t>d</a:t>
                      </a:r>
                      <a:r>
                        <a:rPr lang="en-MM" sz="2800" dirty="0"/>
                        <a:t>efinite volume</a:t>
                      </a:r>
                    </a:p>
                    <a:p>
                      <a:endParaRPr lang="en-MM" sz="2800" dirty="0"/>
                    </a:p>
                  </a:txBody>
                  <a:tcPr/>
                </a:tc>
                <a:extLst>
                  <a:ext uri="{0D108BD9-81ED-4DB2-BD59-A6C34878D82A}">
                    <a16:rowId xmlns:a16="http://schemas.microsoft.com/office/drawing/2014/main" val="1507761536"/>
                  </a:ext>
                </a:extLst>
              </a:tr>
              <a:tr h="903111">
                <a:tc>
                  <a:txBody>
                    <a:bodyPr/>
                    <a:lstStyle/>
                    <a:p>
                      <a:r>
                        <a:rPr lang="en-MM" sz="2800" dirty="0"/>
                        <a:t>Definite shape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M" sz="2800" dirty="0"/>
                        <a:t>No </a:t>
                      </a:r>
                      <a:r>
                        <a:rPr lang="en-US" sz="2800" dirty="0"/>
                        <a:t>d</a:t>
                      </a:r>
                      <a:r>
                        <a:rPr lang="en-MM" sz="2800" dirty="0"/>
                        <a:t>efinite shape</a:t>
                      </a:r>
                    </a:p>
                    <a:p>
                      <a:endParaRPr lang="en-MM" sz="2800" dirty="0"/>
                    </a:p>
                  </a:txBody>
                  <a:tcPr/>
                </a:tc>
                <a:tc>
                  <a:txBody>
                    <a:bodyPr/>
                    <a:lstStyle/>
                    <a:p>
                      <a:r>
                        <a:rPr lang="en-MM" sz="2800" dirty="0"/>
                        <a:t>No definite shape</a:t>
                      </a:r>
                    </a:p>
                  </a:txBody>
                  <a:tcPr/>
                </a:tc>
                <a:extLst>
                  <a:ext uri="{0D108BD9-81ED-4DB2-BD59-A6C34878D82A}">
                    <a16:rowId xmlns:a16="http://schemas.microsoft.com/office/drawing/2014/main" val="1519080769"/>
                  </a:ext>
                </a:extLst>
              </a:tr>
            </a:tbl>
          </a:graphicData>
        </a:graphic>
      </p:graphicFrame>
    </p:spTree>
    <p:extLst>
      <p:ext uri="{BB962C8B-B14F-4D97-AF65-F5344CB8AC3E}">
        <p14:creationId xmlns:p14="http://schemas.microsoft.com/office/powerpoint/2010/main" val="287321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503947" cy="1325563"/>
          </a:xfrm>
          <a:solidFill>
            <a:srgbClr val="FFFF00"/>
          </a:solidFill>
        </p:spPr>
        <p:txBody>
          <a:bodyPr/>
          <a:lstStyle/>
          <a:p>
            <a:r>
              <a:rPr lang="en-US" dirty="0"/>
              <a:t>Solid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7537" y="1847516"/>
            <a:ext cx="4762500" cy="2486025"/>
          </a:xfrm>
          <a:prstGeom prst="rect">
            <a:avLst/>
          </a:prstGeom>
        </p:spPr>
      </p:pic>
      <p:sp>
        <p:nvSpPr>
          <p:cNvPr id="5" name="TextBox 4"/>
          <p:cNvSpPr txBox="1"/>
          <p:nvPr/>
        </p:nvSpPr>
        <p:spPr>
          <a:xfrm>
            <a:off x="2999874" y="5037221"/>
            <a:ext cx="4620126" cy="1077218"/>
          </a:xfrm>
          <a:prstGeom prst="rect">
            <a:avLst/>
          </a:prstGeom>
          <a:noFill/>
        </p:spPr>
        <p:txBody>
          <a:bodyPr wrap="square" rtlCol="0">
            <a:spAutoFit/>
          </a:bodyPr>
          <a:lstStyle/>
          <a:p>
            <a:pPr marL="285750" indent="-285750">
              <a:buFont typeface="Arial" charset="0"/>
              <a:buChar char="•"/>
            </a:pPr>
            <a:r>
              <a:rPr lang="en-US" sz="3200" dirty="0"/>
              <a:t>Cannot be compressed</a:t>
            </a:r>
          </a:p>
          <a:p>
            <a:pPr marL="285750" indent="-285750">
              <a:buFont typeface="Arial" charset="0"/>
              <a:buChar char="•"/>
            </a:pPr>
            <a:r>
              <a:rPr lang="en-US" sz="3200" dirty="0"/>
              <a:t>Does not flow</a:t>
            </a:r>
          </a:p>
        </p:txBody>
      </p:sp>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650A6C90-661C-AE42-867F-EBE7A6CEB766}"/>
                  </a:ext>
                </a:extLst>
              </p14:cNvPr>
              <p14:cNvContentPartPr/>
              <p14:nvPr/>
            </p14:nvContentPartPr>
            <p14:xfrm>
              <a:off x="10450481" y="3617102"/>
              <a:ext cx="2880" cy="360"/>
            </p14:xfrm>
          </p:contentPart>
        </mc:Choice>
        <mc:Fallback>
          <p:pic>
            <p:nvPicPr>
              <p:cNvPr id="9" name="Ink 8">
                <a:extLst>
                  <a:ext uri="{FF2B5EF4-FFF2-40B4-BE49-F238E27FC236}">
                    <a16:creationId xmlns:a16="http://schemas.microsoft.com/office/drawing/2014/main" id="{650A6C90-661C-AE42-867F-EBE7A6CEB766}"/>
                  </a:ext>
                </a:extLst>
              </p:cNvPr>
              <p:cNvPicPr/>
              <p:nvPr/>
            </p:nvPicPr>
            <p:blipFill>
              <a:blip r:embed="rId4"/>
              <a:stretch>
                <a:fillRect/>
              </a:stretch>
            </p:blipFill>
            <p:spPr>
              <a:xfrm>
                <a:off x="10441841" y="3608102"/>
                <a:ext cx="20520" cy="18000"/>
              </a:xfrm>
              <a:prstGeom prst="rect">
                <a:avLst/>
              </a:prstGeom>
            </p:spPr>
          </p:pic>
        </mc:Fallback>
      </mc:AlternateContent>
    </p:spTree>
    <p:extLst>
      <p:ext uri="{BB962C8B-B14F-4D97-AF65-F5344CB8AC3E}">
        <p14:creationId xmlns:p14="http://schemas.microsoft.com/office/powerpoint/2010/main" val="1410085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921042" cy="1325563"/>
          </a:xfrm>
          <a:solidFill>
            <a:srgbClr val="FFFF00"/>
          </a:solidFill>
        </p:spPr>
        <p:txBody>
          <a:bodyPr/>
          <a:lstStyle/>
          <a:p>
            <a:r>
              <a:rPr lang="en-US"/>
              <a:t>Liquid </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8342"/>
          <a:stretch/>
        </p:blipFill>
        <p:spPr>
          <a:xfrm>
            <a:off x="4203031" y="1027906"/>
            <a:ext cx="2801353" cy="3644900"/>
          </a:xfrm>
          <a:prstGeom prst="rect">
            <a:avLst/>
          </a:prstGeom>
        </p:spPr>
      </p:pic>
      <p:sp>
        <p:nvSpPr>
          <p:cNvPr id="6" name="TextBox 5"/>
          <p:cNvSpPr txBox="1"/>
          <p:nvPr/>
        </p:nvSpPr>
        <p:spPr>
          <a:xfrm>
            <a:off x="2999874" y="5037221"/>
            <a:ext cx="4620126" cy="1077218"/>
          </a:xfrm>
          <a:prstGeom prst="rect">
            <a:avLst/>
          </a:prstGeom>
          <a:noFill/>
        </p:spPr>
        <p:txBody>
          <a:bodyPr wrap="square" rtlCol="0">
            <a:spAutoFit/>
          </a:bodyPr>
          <a:lstStyle/>
          <a:p>
            <a:pPr marL="285750" indent="-285750">
              <a:buFont typeface="Arial" charset="0"/>
              <a:buChar char="•"/>
            </a:pPr>
            <a:r>
              <a:rPr lang="en-US" sz="3200" dirty="0"/>
              <a:t>Cannot be compressed</a:t>
            </a:r>
          </a:p>
          <a:p>
            <a:pPr marL="285750" indent="-285750">
              <a:buFont typeface="Arial" charset="0"/>
              <a:buChar char="•"/>
            </a:pPr>
            <a:r>
              <a:rPr lang="en-US" sz="3200" dirty="0"/>
              <a:t>Flow </a:t>
            </a:r>
          </a:p>
        </p:txBody>
      </p:sp>
      <mc:AlternateContent xmlns:mc="http://schemas.openxmlformats.org/markup-compatibility/2006">
        <mc:Choice xmlns:p14="http://schemas.microsoft.com/office/powerpoint/2010/main" Requires="p14">
          <p:contentPart p14:bwMode="auto" r:id="rId3">
            <p14:nvContentPartPr>
              <p14:cNvPr id="17" name="Ink 16">
                <a:extLst>
                  <a:ext uri="{FF2B5EF4-FFF2-40B4-BE49-F238E27FC236}">
                    <a16:creationId xmlns:a16="http://schemas.microsoft.com/office/drawing/2014/main" id="{D562AC7F-0D2B-1F4C-9F9E-EAC7058A7063}"/>
                  </a:ext>
                </a:extLst>
              </p14:cNvPr>
              <p14:cNvContentPartPr/>
              <p14:nvPr/>
            </p14:nvContentPartPr>
            <p14:xfrm>
              <a:off x="5135081" y="3298862"/>
              <a:ext cx="12240" cy="16200"/>
            </p14:xfrm>
          </p:contentPart>
        </mc:Choice>
        <mc:Fallback>
          <p:pic>
            <p:nvPicPr>
              <p:cNvPr id="17" name="Ink 16">
                <a:extLst>
                  <a:ext uri="{FF2B5EF4-FFF2-40B4-BE49-F238E27FC236}">
                    <a16:creationId xmlns:a16="http://schemas.microsoft.com/office/drawing/2014/main" id="{D562AC7F-0D2B-1F4C-9F9E-EAC7058A7063}"/>
                  </a:ext>
                </a:extLst>
              </p:cNvPr>
              <p:cNvPicPr/>
              <p:nvPr/>
            </p:nvPicPr>
            <p:blipFill>
              <a:blip r:embed="rId4"/>
              <a:stretch>
                <a:fillRect/>
              </a:stretch>
            </p:blipFill>
            <p:spPr>
              <a:xfrm>
                <a:off x="5126441" y="3290222"/>
                <a:ext cx="29880" cy="33840"/>
              </a:xfrm>
              <a:prstGeom prst="rect">
                <a:avLst/>
              </a:prstGeom>
            </p:spPr>
          </p:pic>
        </mc:Fallback>
      </mc:AlternateContent>
    </p:spTree>
    <p:extLst>
      <p:ext uri="{BB962C8B-B14F-4D97-AF65-F5344CB8AC3E}">
        <p14:creationId xmlns:p14="http://schemas.microsoft.com/office/powerpoint/2010/main" val="182686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7"/>
            <a:ext cx="1552074" cy="1325563"/>
          </a:xfrm>
          <a:solidFill>
            <a:srgbClr val="FFFF00"/>
          </a:solidFill>
        </p:spPr>
        <p:txBody>
          <a:bodyPr/>
          <a:lstStyle/>
          <a:p>
            <a:r>
              <a:rPr lang="en-US"/>
              <a:t>Gas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46333"/>
          <a:stretch/>
        </p:blipFill>
        <p:spPr>
          <a:xfrm>
            <a:off x="3378200" y="1612232"/>
            <a:ext cx="2910305" cy="3644900"/>
          </a:xfrm>
          <a:prstGeom prst="rect">
            <a:avLst/>
          </a:prstGeom>
        </p:spPr>
      </p:pic>
      <p:sp>
        <p:nvSpPr>
          <p:cNvPr id="5" name="TextBox 4"/>
          <p:cNvSpPr txBox="1"/>
          <p:nvPr/>
        </p:nvSpPr>
        <p:spPr>
          <a:xfrm>
            <a:off x="3031958" y="5257132"/>
            <a:ext cx="4620126" cy="1077218"/>
          </a:xfrm>
          <a:prstGeom prst="rect">
            <a:avLst/>
          </a:prstGeom>
          <a:noFill/>
        </p:spPr>
        <p:txBody>
          <a:bodyPr wrap="square" rtlCol="0">
            <a:spAutoFit/>
          </a:bodyPr>
          <a:lstStyle/>
          <a:p>
            <a:pPr marL="285750" indent="-285750">
              <a:buFont typeface="Arial" charset="0"/>
              <a:buChar char="•"/>
            </a:pPr>
            <a:r>
              <a:rPr lang="en-US" sz="3200" dirty="0"/>
              <a:t>Can be compressed</a:t>
            </a:r>
          </a:p>
          <a:p>
            <a:pPr marL="285750" indent="-285750">
              <a:buFont typeface="Arial" charset="0"/>
              <a:buChar char="•"/>
            </a:pPr>
            <a:r>
              <a:rPr lang="en-US" sz="3200" dirty="0"/>
              <a:t>Flow</a:t>
            </a:r>
          </a:p>
        </p:txBody>
      </p:sp>
      <p:grpSp>
        <p:nvGrpSpPr>
          <p:cNvPr id="13" name="Group 12">
            <a:extLst>
              <a:ext uri="{FF2B5EF4-FFF2-40B4-BE49-F238E27FC236}">
                <a16:creationId xmlns:a16="http://schemas.microsoft.com/office/drawing/2014/main" id="{6C701A9D-E929-4A40-AF84-169D2DC026B2}"/>
              </a:ext>
            </a:extLst>
          </p:cNvPr>
          <p:cNvGrpSpPr/>
          <p:nvPr/>
        </p:nvGrpSpPr>
        <p:grpSpPr>
          <a:xfrm>
            <a:off x="3719201" y="4503422"/>
            <a:ext cx="85680" cy="135720"/>
            <a:chOff x="3719201" y="4503422"/>
            <a:chExt cx="85680" cy="135720"/>
          </a:xfrm>
        </p:grpSpPr>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FAAF0993-FBB9-AD48-8F31-98007916E91F}"/>
                    </a:ext>
                  </a:extLst>
                </p14:cNvPr>
                <p14:cNvContentPartPr/>
                <p14:nvPr/>
              </p14:nvContentPartPr>
              <p14:xfrm>
                <a:off x="3719201" y="4503422"/>
                <a:ext cx="23400" cy="135720"/>
              </p14:xfrm>
            </p:contentPart>
          </mc:Choice>
          <mc:Fallback>
            <p:pic>
              <p:nvPicPr>
                <p:cNvPr id="7" name="Ink 6">
                  <a:extLst>
                    <a:ext uri="{FF2B5EF4-FFF2-40B4-BE49-F238E27FC236}">
                      <a16:creationId xmlns:a16="http://schemas.microsoft.com/office/drawing/2014/main" id="{FAAF0993-FBB9-AD48-8F31-98007916E91F}"/>
                    </a:ext>
                  </a:extLst>
                </p:cNvPr>
                <p:cNvPicPr/>
                <p:nvPr/>
              </p:nvPicPr>
              <p:blipFill>
                <a:blip r:embed="rId4"/>
                <a:stretch>
                  <a:fillRect/>
                </a:stretch>
              </p:blipFill>
              <p:spPr>
                <a:xfrm>
                  <a:off x="3710201" y="4494422"/>
                  <a:ext cx="4104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D11FF8D1-42F2-694E-9672-35531EB16B21}"/>
                    </a:ext>
                  </a:extLst>
                </p14:cNvPr>
                <p14:cNvContentPartPr/>
                <p14:nvPr/>
              </p14:nvContentPartPr>
              <p14:xfrm>
                <a:off x="3773201" y="4515302"/>
                <a:ext cx="31680" cy="97560"/>
              </p14:xfrm>
            </p:contentPart>
          </mc:Choice>
          <mc:Fallback>
            <p:pic>
              <p:nvPicPr>
                <p:cNvPr id="8" name="Ink 7">
                  <a:extLst>
                    <a:ext uri="{FF2B5EF4-FFF2-40B4-BE49-F238E27FC236}">
                      <a16:creationId xmlns:a16="http://schemas.microsoft.com/office/drawing/2014/main" id="{D11FF8D1-42F2-694E-9672-35531EB16B21}"/>
                    </a:ext>
                  </a:extLst>
                </p:cNvPr>
                <p:cNvPicPr/>
                <p:nvPr/>
              </p:nvPicPr>
              <p:blipFill>
                <a:blip r:embed="rId6"/>
                <a:stretch>
                  <a:fillRect/>
                </a:stretch>
              </p:blipFill>
              <p:spPr>
                <a:xfrm>
                  <a:off x="3764201" y="4506302"/>
                  <a:ext cx="49320" cy="115200"/>
                </a:xfrm>
                <a:prstGeom prst="rect">
                  <a:avLst/>
                </a:prstGeom>
              </p:spPr>
            </p:pic>
          </mc:Fallback>
        </mc:AlternateContent>
      </p:grpSp>
    </p:spTree>
    <p:extLst>
      <p:ext uri="{BB962C8B-B14F-4D97-AF65-F5344CB8AC3E}">
        <p14:creationId xmlns:p14="http://schemas.microsoft.com/office/powerpoint/2010/main" val="16279182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4BFBEAC7-3729-C44B-8D97-9BC4871E327E}"/>
              </a:ext>
            </a:extLst>
          </p:cNvPr>
          <p:cNvGraphicFramePr>
            <a:graphicFrameLocks noGrp="1"/>
          </p:cNvGraphicFramePr>
          <p:nvPr>
            <p:extLst>
              <p:ext uri="{D42A27DB-BD31-4B8C-83A1-F6EECF244321}">
                <p14:modId xmlns:p14="http://schemas.microsoft.com/office/powerpoint/2010/main" val="1842173211"/>
              </p:ext>
            </p:extLst>
          </p:nvPr>
        </p:nvGraphicFramePr>
        <p:xfrm>
          <a:off x="114300" y="1348316"/>
          <a:ext cx="10415589" cy="2751102"/>
        </p:xfrm>
        <a:graphic>
          <a:graphicData uri="http://schemas.openxmlformats.org/drawingml/2006/table">
            <a:tbl>
              <a:tblPr firstRow="1" bandRow="1">
                <a:tableStyleId>{5C22544A-7EE6-4342-B048-85BDC9FD1C3A}</a:tableStyleId>
              </a:tblPr>
              <a:tblGrid>
                <a:gridCol w="3471863">
                  <a:extLst>
                    <a:ext uri="{9D8B030D-6E8A-4147-A177-3AD203B41FA5}">
                      <a16:colId xmlns:a16="http://schemas.microsoft.com/office/drawing/2014/main" val="3182923759"/>
                    </a:ext>
                  </a:extLst>
                </a:gridCol>
                <a:gridCol w="3471863">
                  <a:extLst>
                    <a:ext uri="{9D8B030D-6E8A-4147-A177-3AD203B41FA5}">
                      <a16:colId xmlns:a16="http://schemas.microsoft.com/office/drawing/2014/main" val="4138150309"/>
                    </a:ext>
                  </a:extLst>
                </a:gridCol>
                <a:gridCol w="3471863">
                  <a:extLst>
                    <a:ext uri="{9D8B030D-6E8A-4147-A177-3AD203B41FA5}">
                      <a16:colId xmlns:a16="http://schemas.microsoft.com/office/drawing/2014/main" val="704755536"/>
                    </a:ext>
                  </a:extLst>
                </a:gridCol>
              </a:tblGrid>
              <a:tr h="903111">
                <a:tc>
                  <a:txBody>
                    <a:bodyPr/>
                    <a:lstStyle/>
                    <a:p>
                      <a:r>
                        <a:rPr lang="en-MM" sz="2800" dirty="0"/>
                        <a:t>Solid</a:t>
                      </a:r>
                    </a:p>
                  </a:txBody>
                  <a:tcPr/>
                </a:tc>
                <a:tc>
                  <a:txBody>
                    <a:bodyPr/>
                    <a:lstStyle/>
                    <a:p>
                      <a:r>
                        <a:rPr lang="en-MM" sz="2800" dirty="0"/>
                        <a:t>Liquid</a:t>
                      </a:r>
                    </a:p>
                  </a:txBody>
                  <a:tcPr/>
                </a:tc>
                <a:tc>
                  <a:txBody>
                    <a:bodyPr/>
                    <a:lstStyle/>
                    <a:p>
                      <a:r>
                        <a:rPr lang="en-MM" sz="2800" dirty="0"/>
                        <a:t>Gas</a:t>
                      </a:r>
                    </a:p>
                  </a:txBody>
                  <a:tcPr/>
                </a:tc>
                <a:extLst>
                  <a:ext uri="{0D108BD9-81ED-4DB2-BD59-A6C34878D82A}">
                    <a16:rowId xmlns:a16="http://schemas.microsoft.com/office/drawing/2014/main" val="3025650477"/>
                  </a:ext>
                </a:extLst>
              </a:tr>
              <a:tr h="903111">
                <a:tc>
                  <a:txBody>
                    <a:bodyPr/>
                    <a:lstStyle/>
                    <a:p>
                      <a:r>
                        <a:rPr lang="en-US" sz="2800" dirty="0"/>
                        <a:t>C</a:t>
                      </a:r>
                      <a:r>
                        <a:rPr lang="en-MM" sz="2800" dirty="0"/>
                        <a:t>annot be squashed/ (compressed)</a:t>
                      </a:r>
                    </a:p>
                  </a:txBody>
                  <a:tcPr/>
                </a:tc>
                <a:tc>
                  <a:txBody>
                    <a:bodyPr/>
                    <a:lstStyle/>
                    <a:p>
                      <a:r>
                        <a:rPr lang="en-US" sz="2800" dirty="0"/>
                        <a:t>C</a:t>
                      </a:r>
                      <a:r>
                        <a:rPr lang="en-MM" sz="2800" dirty="0"/>
                        <a:t>annot besquashed/  (compressed)</a:t>
                      </a:r>
                    </a:p>
                  </a:txBody>
                  <a:tcPr/>
                </a:tc>
                <a:tc>
                  <a:txBody>
                    <a:bodyPr/>
                    <a:lstStyle/>
                    <a:p>
                      <a:r>
                        <a:rPr lang="en-US" sz="2800" dirty="0"/>
                        <a:t>C</a:t>
                      </a:r>
                      <a:r>
                        <a:rPr lang="en-MM" sz="2800" dirty="0"/>
                        <a:t>an be squashed/ (compressed)</a:t>
                      </a:r>
                    </a:p>
                  </a:txBody>
                  <a:tcPr/>
                </a:tc>
                <a:extLst>
                  <a:ext uri="{0D108BD9-81ED-4DB2-BD59-A6C34878D82A}">
                    <a16:rowId xmlns:a16="http://schemas.microsoft.com/office/drawing/2014/main" val="1507761536"/>
                  </a:ext>
                </a:extLst>
              </a:tr>
              <a:tr h="903111">
                <a:tc>
                  <a:txBody>
                    <a:bodyPr/>
                    <a:lstStyle/>
                    <a:p>
                      <a:r>
                        <a:rPr lang="en-MM" sz="2800" dirty="0"/>
                        <a:t>Does not flow/(pour)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M" sz="2800" dirty="0"/>
                        <a:t>Flow/(pour)</a:t>
                      </a:r>
                    </a:p>
                  </a:txBody>
                  <a:tcPr/>
                </a:tc>
                <a:tc>
                  <a:txBody>
                    <a:bodyPr/>
                    <a:lstStyle/>
                    <a:p>
                      <a:r>
                        <a:rPr lang="en-MM" sz="2800" dirty="0"/>
                        <a:t>Flow/(pour)</a:t>
                      </a:r>
                    </a:p>
                  </a:txBody>
                  <a:tcPr/>
                </a:tc>
                <a:extLst>
                  <a:ext uri="{0D108BD9-81ED-4DB2-BD59-A6C34878D82A}">
                    <a16:rowId xmlns:a16="http://schemas.microsoft.com/office/drawing/2014/main" val="1519080769"/>
                  </a:ext>
                </a:extLst>
              </a:tr>
            </a:tbl>
          </a:graphicData>
        </a:graphic>
      </p:graphicFrame>
    </p:spTree>
    <p:extLst>
      <p:ext uri="{BB962C8B-B14F-4D97-AF65-F5344CB8AC3E}">
        <p14:creationId xmlns:p14="http://schemas.microsoft.com/office/powerpoint/2010/main" val="6236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E9EEE4-7983-2641-8763-F05CFB82B476}"/>
              </a:ext>
            </a:extLst>
          </p:cNvPr>
          <p:cNvPicPr>
            <a:picLocks noChangeAspect="1"/>
          </p:cNvPicPr>
          <p:nvPr/>
        </p:nvPicPr>
        <p:blipFill rotWithShape="1">
          <a:blip r:embed="rId2"/>
          <a:srcRect b="71458"/>
          <a:stretch/>
        </p:blipFill>
        <p:spPr>
          <a:xfrm>
            <a:off x="179017" y="1293018"/>
            <a:ext cx="11358864" cy="4271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75380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E9EEE4-7983-2641-8763-F05CFB82B476}"/>
              </a:ext>
            </a:extLst>
          </p:cNvPr>
          <p:cNvPicPr>
            <a:picLocks noChangeAspect="1"/>
          </p:cNvPicPr>
          <p:nvPr/>
        </p:nvPicPr>
        <p:blipFill rotWithShape="1">
          <a:blip r:embed="rId2"/>
          <a:srcRect t="26459" b="51667"/>
          <a:stretch/>
        </p:blipFill>
        <p:spPr>
          <a:xfrm>
            <a:off x="420546" y="1314450"/>
            <a:ext cx="11350908" cy="3271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31024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E9EEE4-7983-2641-8763-F05CFB82B476}"/>
              </a:ext>
            </a:extLst>
          </p:cNvPr>
          <p:cNvPicPr>
            <a:picLocks noChangeAspect="1"/>
          </p:cNvPicPr>
          <p:nvPr/>
        </p:nvPicPr>
        <p:blipFill rotWithShape="1">
          <a:blip r:embed="rId2"/>
          <a:srcRect t="48125" b="28958"/>
          <a:stretch/>
        </p:blipFill>
        <p:spPr>
          <a:xfrm>
            <a:off x="407617" y="1614487"/>
            <a:ext cx="11591977" cy="3500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68344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E9EEE4-7983-2641-8763-F05CFB82B476}"/>
              </a:ext>
            </a:extLst>
          </p:cNvPr>
          <p:cNvPicPr>
            <a:picLocks noChangeAspect="1"/>
          </p:cNvPicPr>
          <p:nvPr/>
        </p:nvPicPr>
        <p:blipFill rotWithShape="1">
          <a:blip r:embed="rId2"/>
          <a:srcRect t="70833"/>
          <a:stretch/>
        </p:blipFill>
        <p:spPr>
          <a:xfrm>
            <a:off x="393330" y="1042986"/>
            <a:ext cx="10966765" cy="42148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92265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E08D60-C71B-8846-8146-59FEC6B20BCA}"/>
              </a:ext>
            </a:extLst>
          </p:cNvPr>
          <p:cNvPicPr>
            <a:picLocks noGrp="1" noChangeAspect="1"/>
          </p:cNvPicPr>
          <p:nvPr>
            <p:ph idx="1"/>
          </p:nvPr>
        </p:nvPicPr>
        <p:blipFill>
          <a:blip r:embed="rId2"/>
          <a:stretch>
            <a:fillRect/>
          </a:stretch>
        </p:blipFill>
        <p:spPr>
          <a:xfrm>
            <a:off x="472149" y="548481"/>
            <a:ext cx="10427383" cy="5761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89070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2728-70FA-8D47-8134-8ABBC57DF204}"/>
              </a:ext>
            </a:extLst>
          </p:cNvPr>
          <p:cNvSpPr>
            <a:spLocks noGrp="1"/>
          </p:cNvSpPr>
          <p:nvPr>
            <p:ph type="title"/>
          </p:nvPr>
        </p:nvSpPr>
        <p:spPr>
          <a:xfrm>
            <a:off x="324853" y="365125"/>
            <a:ext cx="11867147" cy="5578475"/>
          </a:xfrm>
        </p:spPr>
        <p:txBody>
          <a:bodyPr>
            <a:normAutofit/>
          </a:bodyPr>
          <a:lstStyle/>
          <a:p>
            <a:r>
              <a:rPr lang="en-MM" sz="2800" dirty="0"/>
              <a:t>1.Complete the sentences.</a:t>
            </a:r>
            <a:br>
              <a:rPr lang="en-MM" sz="2800" dirty="0"/>
            </a:br>
            <a:r>
              <a:rPr lang="en-MM" sz="2800" dirty="0"/>
              <a:t>(a)Solids,Liquids and gases are called the three ………………………….of matter.</a:t>
            </a:r>
            <a:br>
              <a:rPr lang="en-MM" sz="2800" dirty="0"/>
            </a:br>
            <a:r>
              <a:rPr lang="en-MM" sz="2800" dirty="0"/>
              <a:t>In solids the ……………………………..and  ………………………………………stay the same.</a:t>
            </a:r>
            <a:br>
              <a:rPr lang="en-MM" sz="2800" dirty="0"/>
            </a:br>
            <a:r>
              <a:rPr lang="en-MM" sz="2800" dirty="0"/>
              <a:t>Solids cannot be  ……………………………and they do not flow.</a:t>
            </a:r>
            <a:br>
              <a:rPr lang="en-MM" sz="2800" dirty="0"/>
            </a:br>
            <a:br>
              <a:rPr lang="en-MM" sz="2800" dirty="0"/>
            </a:br>
            <a:r>
              <a:rPr lang="en-MM" sz="2800" dirty="0"/>
              <a:t>(b))Liquids always take the shape of the ………………………………they are in.</a:t>
            </a:r>
            <a:br>
              <a:rPr lang="en-MM" sz="2800" dirty="0"/>
            </a:br>
            <a:r>
              <a:rPr lang="en-MM" sz="2800" dirty="0"/>
              <a:t>They cannot be compressed –their …………………..stays the same.</a:t>
            </a:r>
            <a:br>
              <a:rPr lang="en-MM" sz="2800" dirty="0"/>
            </a:br>
            <a:r>
              <a:rPr lang="en-MM" sz="2800" dirty="0"/>
              <a:t>Liquids can be ……………………………</a:t>
            </a:r>
            <a:br>
              <a:rPr lang="en-MM" sz="2800" dirty="0"/>
            </a:br>
            <a:br>
              <a:rPr lang="en-MM" sz="2800" dirty="0"/>
            </a:br>
            <a:r>
              <a:rPr lang="en-MM" sz="2800" dirty="0"/>
              <a:t>(c)Gases do not have a fixed………………………………………………………</a:t>
            </a:r>
            <a:br>
              <a:rPr lang="en-MM" sz="2800" dirty="0"/>
            </a:br>
            <a:r>
              <a:rPr lang="en-MM" sz="2800" dirty="0"/>
              <a:t>or ……………………………………………………… They can be ………………………………</a:t>
            </a:r>
            <a:br>
              <a:rPr lang="en-MM" sz="2800" dirty="0"/>
            </a:br>
            <a:endParaRPr lang="en-MM" sz="2800" dirty="0"/>
          </a:p>
        </p:txBody>
      </p:sp>
    </p:spTree>
    <p:extLst>
      <p:ext uri="{BB962C8B-B14F-4D97-AF65-F5344CB8AC3E}">
        <p14:creationId xmlns:p14="http://schemas.microsoft.com/office/powerpoint/2010/main" val="2101258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FAFA-0D76-0A47-BA1F-6D4B9B987452}"/>
              </a:ext>
            </a:extLst>
          </p:cNvPr>
          <p:cNvSpPr>
            <a:spLocks noGrp="1"/>
          </p:cNvSpPr>
          <p:nvPr>
            <p:ph type="title"/>
          </p:nvPr>
        </p:nvSpPr>
        <p:spPr>
          <a:xfrm>
            <a:off x="1" y="82063"/>
            <a:ext cx="12192000" cy="2286000"/>
          </a:xfrm>
        </p:spPr>
        <p:txBody>
          <a:bodyPr>
            <a:normAutofit fontScale="90000"/>
          </a:bodyPr>
          <a:lstStyle/>
          <a:p>
            <a:r>
              <a:rPr lang="en-MM" sz="3100" dirty="0"/>
              <a:t>2. Devon has been asked to test five materials to see if they are solid,Liquid or gas.He has carried out some simple tests on s</a:t>
            </a:r>
            <a:r>
              <a:rPr lang="en-US" sz="3100" dirty="0"/>
              <a:t>am</a:t>
            </a:r>
            <a:r>
              <a:rPr lang="en-MM" sz="3100" dirty="0"/>
              <a:t>e of the materials. He has not yet completed his tests.</a:t>
            </a:r>
            <a:br>
              <a:rPr lang="en-MM" sz="3100" dirty="0"/>
            </a:br>
            <a:r>
              <a:rPr lang="en-MM" sz="3100" dirty="0"/>
              <a:t>This is his results table</a:t>
            </a:r>
            <a:r>
              <a:rPr lang="en-MM" dirty="0"/>
              <a:t>.</a:t>
            </a:r>
            <a:br>
              <a:rPr lang="en-MM" dirty="0"/>
            </a:br>
            <a:endParaRPr lang="en-MM" dirty="0"/>
          </a:p>
        </p:txBody>
      </p:sp>
      <p:graphicFrame>
        <p:nvGraphicFramePr>
          <p:cNvPr id="4" name="Table 4">
            <a:extLst>
              <a:ext uri="{FF2B5EF4-FFF2-40B4-BE49-F238E27FC236}">
                <a16:creationId xmlns:a16="http://schemas.microsoft.com/office/drawing/2014/main" id="{BB86B39F-93EF-8843-BC05-5660DB6934EA}"/>
              </a:ext>
            </a:extLst>
          </p:cNvPr>
          <p:cNvGraphicFramePr>
            <a:graphicFrameLocks noGrp="1"/>
          </p:cNvGraphicFramePr>
          <p:nvPr>
            <p:extLst>
              <p:ext uri="{D42A27DB-BD31-4B8C-83A1-F6EECF244321}">
                <p14:modId xmlns:p14="http://schemas.microsoft.com/office/powerpoint/2010/main" val="1254936886"/>
              </p:ext>
            </p:extLst>
          </p:nvPr>
        </p:nvGraphicFramePr>
        <p:xfrm>
          <a:off x="738555" y="2368063"/>
          <a:ext cx="10902460" cy="3716214"/>
        </p:xfrm>
        <a:graphic>
          <a:graphicData uri="http://schemas.openxmlformats.org/drawingml/2006/table">
            <a:tbl>
              <a:tblPr firstRow="1" bandRow="1">
                <a:tableStyleId>{5C22544A-7EE6-4342-B048-85BDC9FD1C3A}</a:tableStyleId>
              </a:tblPr>
              <a:tblGrid>
                <a:gridCol w="2180492">
                  <a:extLst>
                    <a:ext uri="{9D8B030D-6E8A-4147-A177-3AD203B41FA5}">
                      <a16:colId xmlns:a16="http://schemas.microsoft.com/office/drawing/2014/main" val="399906197"/>
                    </a:ext>
                  </a:extLst>
                </a:gridCol>
                <a:gridCol w="2180492">
                  <a:extLst>
                    <a:ext uri="{9D8B030D-6E8A-4147-A177-3AD203B41FA5}">
                      <a16:colId xmlns:a16="http://schemas.microsoft.com/office/drawing/2014/main" val="985960529"/>
                    </a:ext>
                  </a:extLst>
                </a:gridCol>
                <a:gridCol w="2180492">
                  <a:extLst>
                    <a:ext uri="{9D8B030D-6E8A-4147-A177-3AD203B41FA5}">
                      <a16:colId xmlns:a16="http://schemas.microsoft.com/office/drawing/2014/main" val="1139226546"/>
                    </a:ext>
                  </a:extLst>
                </a:gridCol>
                <a:gridCol w="2180492">
                  <a:extLst>
                    <a:ext uri="{9D8B030D-6E8A-4147-A177-3AD203B41FA5}">
                      <a16:colId xmlns:a16="http://schemas.microsoft.com/office/drawing/2014/main" val="2423132597"/>
                    </a:ext>
                  </a:extLst>
                </a:gridCol>
                <a:gridCol w="2180492">
                  <a:extLst>
                    <a:ext uri="{9D8B030D-6E8A-4147-A177-3AD203B41FA5}">
                      <a16:colId xmlns:a16="http://schemas.microsoft.com/office/drawing/2014/main" val="1229817862"/>
                    </a:ext>
                  </a:extLst>
                </a:gridCol>
              </a:tblGrid>
              <a:tr h="1227374">
                <a:tc>
                  <a:txBody>
                    <a:bodyPr/>
                    <a:lstStyle/>
                    <a:p>
                      <a:pPr algn="ctr"/>
                      <a:r>
                        <a:rPr lang="en-MM" sz="2000" dirty="0"/>
                        <a:t>Material</a:t>
                      </a:r>
                    </a:p>
                  </a:txBody>
                  <a:tcPr/>
                </a:tc>
                <a:tc>
                  <a:txBody>
                    <a:bodyPr/>
                    <a:lstStyle/>
                    <a:p>
                      <a:pPr algn="ctr"/>
                      <a:r>
                        <a:rPr lang="en-MM" sz="2000" dirty="0"/>
                        <a:t>Can it be compressed?</a:t>
                      </a:r>
                    </a:p>
                  </a:txBody>
                  <a:tcPr/>
                </a:tc>
                <a:tc>
                  <a:txBody>
                    <a:bodyPr/>
                    <a:lstStyle/>
                    <a:p>
                      <a:pPr algn="ctr"/>
                      <a:r>
                        <a:rPr lang="en-MM" sz="2000" dirty="0"/>
                        <a:t>Does if flow?</a:t>
                      </a:r>
                    </a:p>
                  </a:txBody>
                  <a:tcPr/>
                </a:tc>
                <a:tc>
                  <a:txBody>
                    <a:bodyPr/>
                    <a:lstStyle/>
                    <a:p>
                      <a:pPr algn="ctr"/>
                      <a:r>
                        <a:rPr lang="en-MM" sz="2000" dirty="0"/>
                        <a:t>Does it stay the s</a:t>
                      </a:r>
                      <a:r>
                        <a:rPr lang="en-US" sz="2000" dirty="0"/>
                        <a:t>am</a:t>
                      </a:r>
                      <a:r>
                        <a:rPr lang="en-MM" sz="2000" dirty="0"/>
                        <a:t>e shape?</a:t>
                      </a:r>
                    </a:p>
                  </a:txBody>
                  <a:tcPr/>
                </a:tc>
                <a:tc>
                  <a:txBody>
                    <a:bodyPr/>
                    <a:lstStyle/>
                    <a:p>
                      <a:pPr algn="ctr"/>
                      <a:r>
                        <a:rPr lang="en-MM" sz="2000" dirty="0"/>
                        <a:t>Does the volume stay the same?</a:t>
                      </a:r>
                    </a:p>
                  </a:txBody>
                  <a:tcPr/>
                </a:tc>
                <a:extLst>
                  <a:ext uri="{0D108BD9-81ED-4DB2-BD59-A6C34878D82A}">
                    <a16:rowId xmlns:a16="http://schemas.microsoft.com/office/drawing/2014/main" val="2886785566"/>
                  </a:ext>
                </a:extLst>
              </a:tr>
              <a:tr h="497768">
                <a:tc>
                  <a:txBody>
                    <a:bodyPr/>
                    <a:lstStyle/>
                    <a:p>
                      <a:r>
                        <a:rPr lang="en-MM" dirty="0"/>
                        <a:t>A</a:t>
                      </a:r>
                    </a:p>
                  </a:txBody>
                  <a:tcPr/>
                </a:tc>
                <a:tc>
                  <a:txBody>
                    <a:bodyPr/>
                    <a:lstStyle/>
                    <a:p>
                      <a:r>
                        <a:rPr lang="en-MM" dirty="0"/>
                        <a:t>Yes</a:t>
                      </a:r>
                    </a:p>
                  </a:txBody>
                  <a:tcPr/>
                </a:tc>
                <a:tc>
                  <a:txBody>
                    <a:bodyPr/>
                    <a:lstStyle/>
                    <a:p>
                      <a:r>
                        <a:rPr lang="en-MM" dirty="0"/>
                        <a:t>Yes</a:t>
                      </a:r>
                    </a:p>
                  </a:txBody>
                  <a:tcPr/>
                </a:tc>
                <a:tc>
                  <a:txBody>
                    <a:bodyPr/>
                    <a:lstStyle/>
                    <a:p>
                      <a:endParaRPr lang="en-MM" dirty="0"/>
                    </a:p>
                  </a:txBody>
                  <a:tcPr/>
                </a:tc>
                <a:tc>
                  <a:txBody>
                    <a:bodyPr/>
                    <a:lstStyle/>
                    <a:p>
                      <a:endParaRPr lang="en-MM"/>
                    </a:p>
                  </a:txBody>
                  <a:tcPr/>
                </a:tc>
                <a:extLst>
                  <a:ext uri="{0D108BD9-81ED-4DB2-BD59-A6C34878D82A}">
                    <a16:rowId xmlns:a16="http://schemas.microsoft.com/office/drawing/2014/main" val="3004194571"/>
                  </a:ext>
                </a:extLst>
              </a:tr>
              <a:tr h="497768">
                <a:tc>
                  <a:txBody>
                    <a:bodyPr/>
                    <a:lstStyle/>
                    <a:p>
                      <a:r>
                        <a:rPr lang="en-MM" dirty="0"/>
                        <a:t>B</a:t>
                      </a:r>
                    </a:p>
                  </a:txBody>
                  <a:tcPr/>
                </a:tc>
                <a:tc>
                  <a:txBody>
                    <a:bodyPr/>
                    <a:lstStyle/>
                    <a:p>
                      <a:endParaRPr lang="en-MM"/>
                    </a:p>
                  </a:txBody>
                  <a:tcPr/>
                </a:tc>
                <a:tc>
                  <a:txBody>
                    <a:bodyPr/>
                    <a:lstStyle/>
                    <a:p>
                      <a:r>
                        <a:rPr lang="en-US" dirty="0"/>
                        <a:t>Y</a:t>
                      </a:r>
                      <a:r>
                        <a:rPr lang="en-MM" dirty="0"/>
                        <a:t>es</a:t>
                      </a:r>
                    </a:p>
                  </a:txBody>
                  <a:tcPr/>
                </a:tc>
                <a:tc>
                  <a:txBody>
                    <a:bodyPr/>
                    <a:lstStyle/>
                    <a:p>
                      <a:endParaRPr lang="en-MM" dirty="0"/>
                    </a:p>
                  </a:txBody>
                  <a:tcPr/>
                </a:tc>
                <a:tc>
                  <a:txBody>
                    <a:bodyPr/>
                    <a:lstStyle/>
                    <a:p>
                      <a:r>
                        <a:rPr lang="en-MM" dirty="0"/>
                        <a:t>Yes</a:t>
                      </a:r>
                    </a:p>
                  </a:txBody>
                  <a:tcPr/>
                </a:tc>
                <a:extLst>
                  <a:ext uri="{0D108BD9-81ED-4DB2-BD59-A6C34878D82A}">
                    <a16:rowId xmlns:a16="http://schemas.microsoft.com/office/drawing/2014/main" val="2306529188"/>
                  </a:ext>
                </a:extLst>
              </a:tr>
              <a:tr h="497768">
                <a:tc>
                  <a:txBody>
                    <a:bodyPr/>
                    <a:lstStyle/>
                    <a:p>
                      <a:r>
                        <a:rPr lang="en-MM" dirty="0"/>
                        <a:t>C</a:t>
                      </a:r>
                    </a:p>
                  </a:txBody>
                  <a:tcPr/>
                </a:tc>
                <a:tc>
                  <a:txBody>
                    <a:bodyPr/>
                    <a:lstStyle/>
                    <a:p>
                      <a:endParaRPr lang="en-MM"/>
                    </a:p>
                  </a:txBody>
                  <a:tcPr/>
                </a:tc>
                <a:tc>
                  <a:txBody>
                    <a:bodyPr/>
                    <a:lstStyle/>
                    <a:p>
                      <a:r>
                        <a:rPr lang="en-MM" dirty="0"/>
                        <a:t>Yes</a:t>
                      </a:r>
                    </a:p>
                  </a:txBody>
                  <a:tcPr/>
                </a:tc>
                <a:tc>
                  <a:txBody>
                    <a:bodyPr/>
                    <a:lstStyle/>
                    <a:p>
                      <a:endParaRPr lang="en-MM" dirty="0"/>
                    </a:p>
                  </a:txBody>
                  <a:tcPr/>
                </a:tc>
                <a:tc>
                  <a:txBody>
                    <a:bodyPr/>
                    <a:lstStyle/>
                    <a:p>
                      <a:endParaRPr lang="en-MM"/>
                    </a:p>
                  </a:txBody>
                  <a:tcPr/>
                </a:tc>
                <a:extLst>
                  <a:ext uri="{0D108BD9-81ED-4DB2-BD59-A6C34878D82A}">
                    <a16:rowId xmlns:a16="http://schemas.microsoft.com/office/drawing/2014/main" val="750630625"/>
                  </a:ext>
                </a:extLst>
              </a:tr>
              <a:tr h="497768">
                <a:tc>
                  <a:txBody>
                    <a:bodyPr/>
                    <a:lstStyle/>
                    <a:p>
                      <a:r>
                        <a:rPr lang="en-MM" dirty="0"/>
                        <a:t>D</a:t>
                      </a:r>
                    </a:p>
                  </a:txBody>
                  <a:tcPr/>
                </a:tc>
                <a:tc>
                  <a:txBody>
                    <a:bodyPr/>
                    <a:lstStyle/>
                    <a:p>
                      <a:endParaRPr lang="en-MM"/>
                    </a:p>
                  </a:txBody>
                  <a:tcPr/>
                </a:tc>
                <a:tc>
                  <a:txBody>
                    <a:bodyPr/>
                    <a:lstStyle/>
                    <a:p>
                      <a:r>
                        <a:rPr lang="en-MM" dirty="0"/>
                        <a:t>Yes</a:t>
                      </a:r>
                    </a:p>
                  </a:txBody>
                  <a:tcPr/>
                </a:tc>
                <a:tc>
                  <a:txBody>
                    <a:bodyPr/>
                    <a:lstStyle/>
                    <a:p>
                      <a:endParaRPr lang="en-MM"/>
                    </a:p>
                  </a:txBody>
                  <a:tcPr/>
                </a:tc>
                <a:tc>
                  <a:txBody>
                    <a:bodyPr/>
                    <a:lstStyle/>
                    <a:p>
                      <a:r>
                        <a:rPr lang="en-US" dirty="0"/>
                        <a:t>Y</a:t>
                      </a:r>
                      <a:r>
                        <a:rPr lang="en-MM" dirty="0"/>
                        <a:t>es</a:t>
                      </a:r>
                    </a:p>
                  </a:txBody>
                  <a:tcPr/>
                </a:tc>
                <a:extLst>
                  <a:ext uri="{0D108BD9-81ED-4DB2-BD59-A6C34878D82A}">
                    <a16:rowId xmlns:a16="http://schemas.microsoft.com/office/drawing/2014/main" val="1300530967"/>
                  </a:ext>
                </a:extLst>
              </a:tr>
              <a:tr h="497768">
                <a:tc>
                  <a:txBody>
                    <a:bodyPr/>
                    <a:lstStyle/>
                    <a:p>
                      <a:r>
                        <a:rPr lang="en-MM" dirty="0"/>
                        <a:t>E</a:t>
                      </a:r>
                    </a:p>
                  </a:txBody>
                  <a:tcPr/>
                </a:tc>
                <a:tc>
                  <a:txBody>
                    <a:bodyPr/>
                    <a:lstStyle/>
                    <a:p>
                      <a:endParaRPr lang="en-MM"/>
                    </a:p>
                  </a:txBody>
                  <a:tcPr/>
                </a:tc>
                <a:tc>
                  <a:txBody>
                    <a:bodyPr/>
                    <a:lstStyle/>
                    <a:p>
                      <a:endParaRPr lang="en-MM"/>
                    </a:p>
                  </a:txBody>
                  <a:tcPr/>
                </a:tc>
                <a:tc>
                  <a:txBody>
                    <a:bodyPr/>
                    <a:lstStyle/>
                    <a:p>
                      <a:endParaRPr lang="en-MM"/>
                    </a:p>
                  </a:txBody>
                  <a:tcPr/>
                </a:tc>
                <a:tc>
                  <a:txBody>
                    <a:bodyPr/>
                    <a:lstStyle/>
                    <a:p>
                      <a:r>
                        <a:rPr lang="en-MM" dirty="0"/>
                        <a:t>Yes</a:t>
                      </a:r>
                    </a:p>
                  </a:txBody>
                  <a:tcPr/>
                </a:tc>
                <a:extLst>
                  <a:ext uri="{0D108BD9-81ED-4DB2-BD59-A6C34878D82A}">
                    <a16:rowId xmlns:a16="http://schemas.microsoft.com/office/drawing/2014/main" val="3298261042"/>
                  </a:ext>
                </a:extLst>
              </a:tr>
            </a:tbl>
          </a:graphicData>
        </a:graphic>
      </p:graphicFrame>
      <mc:AlternateContent xmlns:mc="http://schemas.openxmlformats.org/markup-compatibility/2006">
        <mc:Choice xmlns:p14="http://schemas.microsoft.com/office/powerpoint/2010/main" Requires="p14">
          <p:contentPart p14:bwMode="auto" r:id="rId2">
            <p14:nvContentPartPr>
              <p14:cNvPr id="19" name="Ink 18">
                <a:extLst>
                  <a:ext uri="{FF2B5EF4-FFF2-40B4-BE49-F238E27FC236}">
                    <a16:creationId xmlns:a16="http://schemas.microsoft.com/office/drawing/2014/main" id="{1B720192-2533-9B4E-B58F-E3D152A11331}"/>
                  </a:ext>
                </a:extLst>
              </p14:cNvPr>
              <p14:cNvContentPartPr/>
              <p14:nvPr/>
            </p14:nvContentPartPr>
            <p14:xfrm>
              <a:off x="178601" y="841862"/>
              <a:ext cx="136080" cy="20160"/>
            </p14:xfrm>
          </p:contentPart>
        </mc:Choice>
        <mc:Fallback>
          <p:pic>
            <p:nvPicPr>
              <p:cNvPr id="19" name="Ink 18">
                <a:extLst>
                  <a:ext uri="{FF2B5EF4-FFF2-40B4-BE49-F238E27FC236}">
                    <a16:creationId xmlns:a16="http://schemas.microsoft.com/office/drawing/2014/main" id="{1B720192-2533-9B4E-B58F-E3D152A11331}"/>
                  </a:ext>
                </a:extLst>
              </p:cNvPr>
              <p:cNvPicPr/>
              <p:nvPr/>
            </p:nvPicPr>
            <p:blipFill>
              <a:blip r:embed="rId3"/>
              <a:stretch>
                <a:fillRect/>
              </a:stretch>
            </p:blipFill>
            <p:spPr>
              <a:xfrm>
                <a:off x="169601" y="832862"/>
                <a:ext cx="153720" cy="37800"/>
              </a:xfrm>
              <a:prstGeom prst="rect">
                <a:avLst/>
              </a:prstGeom>
            </p:spPr>
          </p:pic>
        </mc:Fallback>
      </mc:AlternateContent>
    </p:spTree>
    <p:extLst>
      <p:ext uri="{BB962C8B-B14F-4D97-AF65-F5344CB8AC3E}">
        <p14:creationId xmlns:p14="http://schemas.microsoft.com/office/powerpoint/2010/main" val="3427430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9C44A-BEB4-B849-85D2-846DFC95B419}"/>
              </a:ext>
            </a:extLst>
          </p:cNvPr>
          <p:cNvSpPr>
            <a:spLocks noGrp="1"/>
          </p:cNvSpPr>
          <p:nvPr>
            <p:ph type="title"/>
          </p:nvPr>
        </p:nvSpPr>
        <p:spPr>
          <a:xfrm>
            <a:off x="386862" y="365125"/>
            <a:ext cx="10966938" cy="6047398"/>
          </a:xfrm>
        </p:spPr>
        <p:txBody>
          <a:bodyPr>
            <a:noAutofit/>
          </a:bodyPr>
          <a:lstStyle/>
          <a:p>
            <a:r>
              <a:rPr lang="en-MM" sz="2000" dirty="0"/>
              <a:t>a. </a:t>
            </a:r>
            <a:r>
              <a:rPr lang="en-US" sz="2000" dirty="0"/>
              <a:t>Is material A a solid , a liquid or a gas? Explain your answer.</a:t>
            </a:r>
            <a:br>
              <a:rPr lang="en-US" sz="2000" dirty="0"/>
            </a:br>
            <a:r>
              <a:rPr lang="en-US" sz="2000" dirty="0"/>
              <a:t>…………………………………………………………………………………………………………………….</a:t>
            </a:r>
            <a:br>
              <a:rPr lang="en-US" sz="2000" dirty="0"/>
            </a:br>
            <a:r>
              <a:rPr lang="en-US" sz="2000" dirty="0"/>
              <a:t>…………………………………………………………………………………………………………………….</a:t>
            </a:r>
            <a:br>
              <a:rPr lang="en-US" sz="2000" dirty="0"/>
            </a:br>
            <a:r>
              <a:rPr lang="en-US" sz="2000" dirty="0"/>
              <a:t>…………………………………………………………………………………………………………………….</a:t>
            </a:r>
            <a:br>
              <a:rPr lang="en-US" sz="2000" dirty="0"/>
            </a:br>
            <a:br>
              <a:rPr lang="en-US" sz="2000" dirty="0"/>
            </a:br>
            <a:r>
              <a:rPr lang="en-US" sz="2000" dirty="0"/>
              <a:t>b. Is material B a solid, a liquid or a gas? Explain your answer.</a:t>
            </a:r>
            <a:br>
              <a:rPr lang="en-US" sz="2000" dirty="0"/>
            </a:br>
            <a:r>
              <a:rPr lang="en-US" sz="2000" dirty="0"/>
              <a:t>…………………………………………………………………………………………………………………….</a:t>
            </a:r>
            <a:br>
              <a:rPr lang="en-US" sz="2000" dirty="0"/>
            </a:br>
            <a:r>
              <a:rPr lang="en-US" sz="2000" dirty="0"/>
              <a:t>…………………………………………………………………………………………………………………….</a:t>
            </a:r>
            <a:br>
              <a:rPr lang="en-US" sz="2000" dirty="0"/>
            </a:br>
            <a:r>
              <a:rPr lang="en-US" sz="2000" dirty="0"/>
              <a:t>…………………………………………………………………………………………………………………….</a:t>
            </a:r>
            <a:br>
              <a:rPr lang="en-US" sz="2000" dirty="0"/>
            </a:br>
            <a:br>
              <a:rPr lang="en-US" sz="2000" dirty="0"/>
            </a:br>
            <a:r>
              <a:rPr lang="en-US" sz="2000" dirty="0"/>
              <a:t>c. Devon thinks that material C is either a liquid or a gas. </a:t>
            </a:r>
            <a:br>
              <a:rPr lang="en-US" sz="2000" dirty="0"/>
            </a:br>
            <a:r>
              <a:rPr lang="en-US" sz="2000" dirty="0"/>
              <a:t>Which one other test would you carry out to find out which it is? Explain your choice.</a:t>
            </a:r>
            <a:br>
              <a:rPr lang="en-US" sz="2000" dirty="0"/>
            </a:br>
            <a:r>
              <a:rPr lang="en-US" sz="2000" dirty="0"/>
              <a:t>…………………………………………………………………………………………………………………….</a:t>
            </a:r>
            <a:br>
              <a:rPr lang="en-US" sz="2000" dirty="0"/>
            </a:br>
            <a:r>
              <a:rPr lang="en-US" sz="2000" dirty="0"/>
              <a:t>…………………………………………………………………………………………………………………….</a:t>
            </a:r>
            <a:br>
              <a:rPr lang="en-US" sz="2000" dirty="0"/>
            </a:br>
            <a:r>
              <a:rPr lang="en-US" sz="2000" dirty="0"/>
              <a:t>…………………………………………………………………………………………………………………….</a:t>
            </a:r>
            <a:br>
              <a:rPr lang="en-US" sz="2000" dirty="0"/>
            </a:br>
            <a:br>
              <a:rPr lang="en-US" sz="2000" dirty="0"/>
            </a:br>
            <a:r>
              <a:rPr lang="en-US" sz="2000" dirty="0"/>
              <a:t>d. Devon thinks material D is a liquid .Is he correct? Explain the reason for your answer.</a:t>
            </a:r>
            <a:br>
              <a:rPr lang="en-US" sz="2000" dirty="0"/>
            </a:br>
            <a:r>
              <a:rPr lang="en-US" sz="2000" dirty="0"/>
              <a:t>…………………………………………………………………………………………………………………….</a:t>
            </a:r>
            <a:br>
              <a:rPr lang="en-US" sz="2000" dirty="0"/>
            </a:br>
            <a:r>
              <a:rPr lang="en-US" sz="2000" dirty="0"/>
              <a:t>…………………………………………………………………………………………………………………….</a:t>
            </a:r>
            <a:br>
              <a:rPr lang="en-US" sz="2000" dirty="0"/>
            </a:br>
            <a:r>
              <a:rPr lang="en-US" sz="2000" dirty="0"/>
              <a:t>…………………………………………………………………………………………………………………….</a:t>
            </a:r>
            <a:br>
              <a:rPr lang="en-US" sz="2000" dirty="0"/>
            </a:br>
            <a:br>
              <a:rPr lang="en-US" sz="2000" dirty="0"/>
            </a:br>
            <a:endParaRPr lang="en-MM" sz="2000" dirty="0"/>
          </a:p>
        </p:txBody>
      </p:sp>
    </p:spTree>
    <p:extLst>
      <p:ext uri="{BB962C8B-B14F-4D97-AF65-F5344CB8AC3E}">
        <p14:creationId xmlns:p14="http://schemas.microsoft.com/office/powerpoint/2010/main" val="3679557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796B-4215-D445-8615-C18ED2E75E53}"/>
              </a:ext>
            </a:extLst>
          </p:cNvPr>
          <p:cNvSpPr>
            <a:spLocks noGrp="1"/>
          </p:cNvSpPr>
          <p:nvPr>
            <p:ph type="title"/>
          </p:nvPr>
        </p:nvSpPr>
        <p:spPr>
          <a:xfrm>
            <a:off x="175846" y="365125"/>
            <a:ext cx="12016154" cy="5226783"/>
          </a:xfrm>
        </p:spPr>
        <p:txBody>
          <a:bodyPr>
            <a:normAutofit fontScale="90000"/>
          </a:bodyPr>
          <a:lstStyle/>
          <a:p>
            <a:r>
              <a:rPr lang="en-MM" sz="2800" dirty="0"/>
              <a:t>e. Devon knows that material E is not a gas.Explain how he knows this.</a:t>
            </a:r>
            <a:br>
              <a:rPr lang="en-MM" sz="2800" dirty="0"/>
            </a:br>
            <a:r>
              <a:rPr lang="en-US" sz="2800" dirty="0"/>
              <a:t>…………………………………………………………………………………………………………………….</a:t>
            </a:r>
            <a:br>
              <a:rPr lang="en-US" sz="2800" dirty="0"/>
            </a:br>
            <a:r>
              <a:rPr lang="en-US" sz="2800" dirty="0"/>
              <a:t>…………………………………………………………………………………………………………………….</a:t>
            </a:r>
            <a:br>
              <a:rPr lang="en-US" sz="2800" dirty="0"/>
            </a:br>
            <a:r>
              <a:rPr lang="en-US" sz="2800" dirty="0"/>
              <a:t>…………………………………………………………………………………………………………………….</a:t>
            </a:r>
            <a:br>
              <a:rPr lang="en-US" sz="2800" dirty="0"/>
            </a:br>
            <a:br>
              <a:rPr lang="en-US" sz="2800" dirty="0"/>
            </a:br>
            <a:r>
              <a:rPr lang="en-US" sz="2800" dirty="0"/>
              <a:t>f. What test should he do to decide if material E is a liquid or a solid?</a:t>
            </a:r>
            <a:br>
              <a:rPr lang="en-US" sz="2800" dirty="0"/>
            </a:br>
            <a:r>
              <a:rPr lang="en-US" sz="2800" dirty="0"/>
              <a:t>Explain your answer.</a:t>
            </a:r>
            <a:br>
              <a:rPr lang="en-US" sz="2800" dirty="0"/>
            </a:br>
            <a:r>
              <a:rPr lang="en-US" sz="2800" dirty="0"/>
              <a:t>…………………………………………………………………………………………………………………….</a:t>
            </a:r>
            <a:br>
              <a:rPr lang="en-US" sz="2800" dirty="0"/>
            </a:br>
            <a:r>
              <a:rPr lang="en-US" sz="2800" dirty="0"/>
              <a:t>…………………………………………………………………………………………………………………….</a:t>
            </a:r>
            <a:br>
              <a:rPr lang="en-US" sz="2800" dirty="0"/>
            </a:br>
            <a:r>
              <a:rPr lang="en-US" sz="2800" dirty="0"/>
              <a:t>…………………………………………………………………………………………………………………….</a:t>
            </a:r>
            <a:br>
              <a:rPr lang="en-US" sz="2800" dirty="0"/>
            </a:br>
            <a:br>
              <a:rPr lang="en-US" sz="2800" dirty="0"/>
            </a:br>
            <a:br>
              <a:rPr lang="en-US" sz="2800" dirty="0"/>
            </a:br>
            <a:br>
              <a:rPr lang="en-US" sz="2800" dirty="0"/>
            </a:br>
            <a:endParaRPr lang="en-MM" sz="2800" dirty="0"/>
          </a:p>
        </p:txBody>
      </p:sp>
    </p:spTree>
    <p:extLst>
      <p:ext uri="{BB962C8B-B14F-4D97-AF65-F5344CB8AC3E}">
        <p14:creationId xmlns:p14="http://schemas.microsoft.com/office/powerpoint/2010/main" val="1957315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9801</TotalTime>
  <Words>659</Words>
  <Application>Microsoft Macintosh PowerPoint</Application>
  <PresentationFormat>Widescreen</PresentationFormat>
  <Paragraphs>98</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Rounded MT Bold</vt:lpstr>
      <vt:lpstr>Calibri</vt:lpstr>
      <vt:lpstr>Calibri Light</vt:lpstr>
      <vt:lpstr>Office Theme</vt:lpstr>
      <vt:lpstr>Science </vt:lpstr>
      <vt:lpstr>Unit 5 States of matter</vt:lpstr>
      <vt:lpstr>5.1 States of matter</vt:lpstr>
      <vt:lpstr>Scientists sort matter into three groups. These groups are called solid, liquid and gas. These three groups are called states of matter.</vt:lpstr>
      <vt:lpstr>Solids </vt:lpstr>
      <vt:lpstr>Liquids</vt:lpstr>
      <vt:lpstr>Gas</vt:lpstr>
      <vt:lpstr>Solid </vt:lpstr>
      <vt:lpstr>Liquid </vt:lpstr>
      <vt:lpstr>Gas </vt:lpstr>
      <vt:lpstr>PowerPoint Presentation</vt:lpstr>
      <vt:lpstr>Solid </vt:lpstr>
      <vt:lpstr>Liquid </vt:lpstr>
      <vt:lpstr>Gas </vt:lpstr>
      <vt:lpstr>PowerPoint Presentation</vt:lpstr>
      <vt:lpstr>PowerPoint Presentation</vt:lpstr>
      <vt:lpstr>PowerPoint Presentation</vt:lpstr>
      <vt:lpstr>PowerPoint Presentation</vt:lpstr>
      <vt:lpstr>PowerPoint Presentation</vt:lpstr>
      <vt:lpstr>PowerPoint Presentation</vt:lpstr>
      <vt:lpstr>1.Complete the sentences. (a)Solids,Liquids and gases are called the three ………………………….of matter. In solids the ……………………………..and  ………………………………………stay the same. Solids cannot be  ……………………………and they do not flow.  (b))Liquids always take the shape of the ………………………………they are in. They cannot be compressed –their …………………..stays the same. Liquids can be ……………………………  (c)Gases do not have a fixed……………………………………………………… or ……………………………………………………… They can be ……………………………… </vt:lpstr>
      <vt:lpstr>2. Devon has been asked to test five materials to see if they are solid,Liquid or gas.He has carried out some simple tests on same of the materials. He has not yet completed his tests. This is his results table. </vt:lpstr>
      <vt:lpstr>a. Is material A a solid , a liquid or a gas? Explain your answer. ……………………………………………………………………………………………………………………. ……………………………………………………………………………………………………………………. …………………………………………………………………………………………………………………….  b. Is material B a solid, a liquid or a gas? Explain your answer. ……………………………………………………………………………………………………………………. ……………………………………………………………………………………………………………………. …………………………………………………………………………………………………………………….  c. Devon thinks that material C is either a liquid or a gas.  Which one other test would you carry out to find out which it is? Explain your choice. ……………………………………………………………………………………………………………………. ……………………………………………………………………………………………………………………. …………………………………………………………………………………………………………………….  d. Devon thinks material D is a liquid .Is he correct? Explain the reason for your answer. ……………………………………………………………………………………………………………………. ……………………………………………………………………………………………………………………. …………………………………………………………………………………………………………………….  </vt:lpstr>
      <vt:lpstr>e. Devon knows that material E is not a gas.Explain how he knows this. ……………………………………………………………………………………………………………………. ……………………………………………………………………………………………………………………. …………………………………………………………………………………………………………………….  f. What test should he do to decide if material E is a liquid or a solid? Explain your answer. …………………………………………………………………………………………………………………….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dc:title>
  <dc:creator>Microsoft Office User</dc:creator>
  <cp:lastModifiedBy>Microsoft Office User</cp:lastModifiedBy>
  <cp:revision>7</cp:revision>
  <cp:lastPrinted>2021-10-25T16:02:59Z</cp:lastPrinted>
  <dcterms:created xsi:type="dcterms:W3CDTF">2021-10-23T14:30:04Z</dcterms:created>
  <dcterms:modified xsi:type="dcterms:W3CDTF">2021-10-31T15:11:07Z</dcterms:modified>
</cp:coreProperties>
</file>